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39"/>
  </p:notesMasterIdLst>
  <p:handoutMasterIdLst>
    <p:handoutMasterId r:id="rId40"/>
  </p:handoutMasterIdLst>
  <p:sldIdLst>
    <p:sldId id="402" r:id="rId2"/>
    <p:sldId id="631" r:id="rId3"/>
    <p:sldId id="633" r:id="rId4"/>
    <p:sldId id="635" r:id="rId5"/>
    <p:sldId id="636" r:id="rId6"/>
    <p:sldId id="637" r:id="rId7"/>
    <p:sldId id="638" r:id="rId8"/>
    <p:sldId id="629" r:id="rId9"/>
    <p:sldId id="571" r:id="rId10"/>
    <p:sldId id="556" r:id="rId11"/>
    <p:sldId id="521" r:id="rId12"/>
    <p:sldId id="630" r:id="rId13"/>
    <p:sldId id="577" r:id="rId14"/>
    <p:sldId id="578" r:id="rId15"/>
    <p:sldId id="575" r:id="rId16"/>
    <p:sldId id="576" r:id="rId17"/>
    <p:sldId id="639" r:id="rId18"/>
    <p:sldId id="647" r:id="rId19"/>
    <p:sldId id="646" r:id="rId20"/>
    <p:sldId id="640" r:id="rId21"/>
    <p:sldId id="641" r:id="rId22"/>
    <p:sldId id="642" r:id="rId23"/>
    <p:sldId id="643" r:id="rId24"/>
    <p:sldId id="644" r:id="rId25"/>
    <p:sldId id="645" r:id="rId26"/>
    <p:sldId id="563" r:id="rId27"/>
    <p:sldId id="564" r:id="rId28"/>
    <p:sldId id="565" r:id="rId29"/>
    <p:sldId id="566" r:id="rId30"/>
    <p:sldId id="589" r:id="rId31"/>
    <p:sldId id="648" r:id="rId32"/>
    <p:sldId id="649" r:id="rId33"/>
    <p:sldId id="650" r:id="rId34"/>
    <p:sldId id="651" r:id="rId35"/>
    <p:sldId id="652" r:id="rId36"/>
    <p:sldId id="653" r:id="rId37"/>
    <p:sldId id="65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EBF2EA"/>
    <a:srgbClr val="D6E3D0"/>
    <a:srgbClr val="F0F0F0"/>
    <a:srgbClr val="70AD47"/>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80" autoAdjust="0"/>
    <p:restoredTop sz="88329" autoAdjust="0"/>
  </p:normalViewPr>
  <p:slideViewPr>
    <p:cSldViewPr snapToGrid="0" snapToObjects="1" showGuides="1">
      <p:cViewPr varScale="1">
        <p:scale>
          <a:sx n="94" d="100"/>
          <a:sy n="94" d="100"/>
        </p:scale>
        <p:origin x="208" y="5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9/6/18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9/6/18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a:t>
            </a:fld>
            <a:endParaRPr lang="en-US" dirty="0"/>
          </a:p>
        </p:txBody>
      </p:sp>
    </p:spTree>
    <p:extLst>
      <p:ext uri="{BB962C8B-B14F-4D97-AF65-F5344CB8AC3E}">
        <p14:creationId xmlns:p14="http://schemas.microsoft.com/office/powerpoint/2010/main" val="266183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5</a:t>
            </a:fld>
            <a:endParaRPr lang="en-US" dirty="0"/>
          </a:p>
        </p:txBody>
      </p:sp>
    </p:spTree>
    <p:extLst>
      <p:ext uri="{BB962C8B-B14F-4D97-AF65-F5344CB8AC3E}">
        <p14:creationId xmlns:p14="http://schemas.microsoft.com/office/powerpoint/2010/main" val="2175045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6</a:t>
            </a:fld>
            <a:endParaRPr lang="en-US" dirty="0"/>
          </a:p>
        </p:txBody>
      </p:sp>
    </p:spTree>
    <p:extLst>
      <p:ext uri="{BB962C8B-B14F-4D97-AF65-F5344CB8AC3E}">
        <p14:creationId xmlns:p14="http://schemas.microsoft.com/office/powerpoint/2010/main" val="208169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7</a:t>
            </a:fld>
            <a:endParaRPr lang="en-US" dirty="0"/>
          </a:p>
        </p:txBody>
      </p:sp>
    </p:spTree>
    <p:extLst>
      <p:ext uri="{BB962C8B-B14F-4D97-AF65-F5344CB8AC3E}">
        <p14:creationId xmlns:p14="http://schemas.microsoft.com/office/powerpoint/2010/main" val="21411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Helvetica Neue Regular" charset="0"/>
                <a:ea typeface="+mn-ea"/>
                <a:cs typeface="+mn-cs"/>
              </a:rPr>
              <a:t>Year 2038 problem </a:t>
            </a:r>
            <a:r>
              <a:rPr lang="en-US" sz="1200" b="0" i="0" kern="1200" dirty="0">
                <a:solidFill>
                  <a:schemeClr val="tx1"/>
                </a:solidFill>
                <a:effectLst/>
                <a:latin typeface="Helvetica Neue Regular" charset="0"/>
                <a:ea typeface="+mn-ea"/>
                <a:cs typeface="+mn-cs"/>
                <a:sym typeface="Wingdings" pitchFamily="2" charset="2"/>
              </a:rPr>
              <a:t> 32 bit signed time wraps around.</a:t>
            </a:r>
            <a:endParaRPr lang="en-US" sz="1200" b="0" i="0" kern="1200" dirty="0">
              <a:solidFill>
                <a:schemeClr val="tx1"/>
              </a:solidFill>
              <a:effectLst/>
              <a:latin typeface="Helvetica Neue Regular" charset="0"/>
              <a:ea typeface="+mn-ea"/>
              <a:cs typeface="+mn-cs"/>
            </a:endParaRPr>
          </a:p>
        </p:txBody>
      </p:sp>
      <p:sp>
        <p:nvSpPr>
          <p:cNvPr id="4" name="Slide Number Placeholder 3"/>
          <p:cNvSpPr>
            <a:spLocks noGrp="1"/>
          </p:cNvSpPr>
          <p:nvPr>
            <p:ph type="sldNum" sz="quarter" idx="10"/>
          </p:nvPr>
        </p:nvSpPr>
        <p:spPr/>
        <p:txBody>
          <a:bodyPr/>
          <a:lstStyle/>
          <a:p>
            <a:fld id="{2032B9E8-698A-8948-9227-39339D245734}" type="slidenum">
              <a:rPr lang="en-US" smtClean="0"/>
              <a:pPr/>
              <a:t>12</a:t>
            </a:fld>
            <a:endParaRPr lang="en-US" dirty="0"/>
          </a:p>
        </p:txBody>
      </p:sp>
    </p:spTree>
    <p:extLst>
      <p:ext uri="{BB962C8B-B14F-4D97-AF65-F5344CB8AC3E}">
        <p14:creationId xmlns:p14="http://schemas.microsoft.com/office/powerpoint/2010/main" val="70850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numbers,</a:t>
            </a:r>
            <a:r>
              <a:rPr lang="en-US" baseline="0" dirty="0"/>
              <a:t> large outliers, failed parsing </a:t>
            </a:r>
            <a:r>
              <a:rPr lang="mr-IN" baseline="0" dirty="0"/>
              <a:t>…</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16</a:t>
            </a:fld>
            <a:endParaRPr lang="en-US" dirty="0"/>
          </a:p>
        </p:txBody>
      </p:sp>
    </p:spTree>
    <p:extLst>
      <p:ext uri="{BB962C8B-B14F-4D97-AF65-F5344CB8AC3E}">
        <p14:creationId xmlns:p14="http://schemas.microsoft.com/office/powerpoint/2010/main" val="203483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Friday non-smokers seem to have higher bills</a:t>
            </a:r>
          </a:p>
        </p:txBody>
      </p:sp>
      <p:sp>
        <p:nvSpPr>
          <p:cNvPr id="4" name="Slide Number Placeholder 3"/>
          <p:cNvSpPr>
            <a:spLocks noGrp="1"/>
          </p:cNvSpPr>
          <p:nvPr>
            <p:ph type="sldNum" sz="quarter" idx="10"/>
          </p:nvPr>
        </p:nvSpPr>
        <p:spPr/>
        <p:txBody>
          <a:bodyPr/>
          <a:lstStyle/>
          <a:p>
            <a:fld id="{2032B9E8-698A-8948-9227-39339D245734}" type="slidenum">
              <a:rPr lang="en-US" smtClean="0"/>
              <a:pPr/>
              <a:t>22</a:t>
            </a:fld>
            <a:endParaRPr lang="en-US" dirty="0"/>
          </a:p>
        </p:txBody>
      </p:sp>
    </p:spTree>
    <p:extLst>
      <p:ext uri="{BB962C8B-B14F-4D97-AF65-F5344CB8AC3E}">
        <p14:creationId xmlns:p14="http://schemas.microsoft.com/office/powerpoint/2010/main" val="139237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23</a:t>
            </a:fld>
            <a:endParaRPr lang="en-US" dirty="0"/>
          </a:p>
        </p:txBody>
      </p:sp>
    </p:spTree>
    <p:extLst>
      <p:ext uri="{BB962C8B-B14F-4D97-AF65-F5344CB8AC3E}">
        <p14:creationId xmlns:p14="http://schemas.microsoft.com/office/powerpoint/2010/main" val="3797187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CBEDB6FC-AD6B-D04B-9886-FBA5C0D2176A}"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CBEDB6FC-AD6B-D04B-9886-FBA5C0D2176A}" type="datetimeFigureOut">
              <a:rPr lang="en-US" smtClean="0"/>
              <a:t>9/6/18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CBEDB6FC-AD6B-D04B-9886-FBA5C0D2176A}" type="datetimeFigureOut">
              <a:rPr lang="en-US" smtClean="0"/>
              <a:t>9/6/18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9/6/18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r>
              <a:rPr lang="en-US">
                <a:uFillTx/>
              </a:rPr>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9/6/18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9/6/18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
        <p:nvSpPr>
          <p:cNvPr id="7" name="TextBox 6"/>
          <p:cNvSpPr txBox="1">
            <a:spLocks/>
          </p:cNvSpPr>
          <p:nvPr/>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fld id="{CBEDB6FC-AD6B-D04B-9886-FBA5C0D2176A}" type="datetimeFigureOut">
              <a:rPr lang="en-US" smtClean="0"/>
              <a:pPr/>
              <a:t>9/6/18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146948131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rnando.perez@berkeley.edu" TargetMode="External"/><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nul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hyperlink" Target="http://bit.ly/ds100-sp18-"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hyperlink" Target="https://toolbox.google.com/datasetsearc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twitter.com/AWhitTwit/status/1037463720920670208"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earch.datacite.org/" TargetMode="Externa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s://search.dataone.org/data" TargetMode="External"/><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s://share.osf.io/" TargetMode="External"/><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7196" y="18601"/>
            <a:ext cx="10764822" cy="4076701"/>
          </a:xfrm>
        </p:spPr>
        <p:txBody>
          <a:bodyPr anchor="ctr">
            <a:normAutofit/>
          </a:bodyPr>
          <a:lstStyle/>
          <a:p>
            <a:pPr algn="l"/>
            <a:r>
              <a:rPr lang="en-US" b="1" dirty="0">
                <a:uFillTx/>
              </a:rPr>
              <a:t>Data 100</a:t>
            </a:r>
            <a:br>
              <a:rPr lang="en-US" b="1" dirty="0">
                <a:uFillTx/>
              </a:rPr>
            </a:br>
            <a:r>
              <a:rPr lang="en-US" sz="5400" i="1" dirty="0">
                <a:uFillTx/>
              </a:rPr>
              <a:t>Lecture 5: Data Cleaning &amp;</a:t>
            </a:r>
            <a:br>
              <a:rPr lang="en-US" sz="5400" i="1" dirty="0">
                <a:uFillTx/>
              </a:rPr>
            </a:br>
            <a:r>
              <a:rPr lang="en-US" sz="5400" i="1" dirty="0"/>
              <a:t>Exploratory Data Analysis</a:t>
            </a:r>
            <a:endParaRPr lang="en-US" sz="5400" i="1" dirty="0">
              <a:uFillTx/>
            </a:endParaRPr>
          </a:p>
        </p:txBody>
      </p:sp>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 </a:t>
            </a:r>
            <a:r>
              <a:rPr lang="en-US" sz="1600" b="1" dirty="0">
                <a:uFillTx/>
              </a:rPr>
              <a:t>Deb Nolan, &amp; Joe </a:t>
            </a:r>
            <a:r>
              <a:rPr lang="en-US" sz="1600" b="1" dirty="0" err="1">
                <a:uFillTx/>
              </a:rPr>
              <a:t>Hellerstein</a:t>
            </a:r>
            <a:r>
              <a:rPr lang="en-US" sz="1600" b="1" dirty="0"/>
              <a:t>  &amp; Fernando Perez</a:t>
            </a:r>
          </a:p>
          <a:p>
            <a:pPr algn="l">
              <a:lnSpc>
                <a:spcPct val="150000"/>
              </a:lnSpc>
              <a:spcBef>
                <a:spcPts val="0"/>
              </a:spcBef>
            </a:pPr>
            <a:r>
              <a:rPr lang="en-US" sz="1600" dirty="0">
                <a:hlinkClick r:id="rId2"/>
              </a:rPr>
              <a:t>jegonzal@berkeley.edu</a:t>
            </a:r>
          </a:p>
          <a:p>
            <a:pPr algn="l">
              <a:lnSpc>
                <a:spcPct val="150000"/>
              </a:lnSpc>
              <a:spcBef>
                <a:spcPts val="0"/>
              </a:spcBef>
            </a:pPr>
            <a:r>
              <a:rPr lang="en-US" sz="1600" dirty="0">
                <a:hlinkClick r:id="rId2"/>
              </a:rPr>
              <a:t>deborah_nolan</a:t>
            </a:r>
            <a:r>
              <a:rPr lang="en-US" sz="1600" dirty="0">
                <a:uFillTx/>
                <a:hlinkClick r:id="rId2"/>
              </a:rPr>
              <a:t>@berkeley.edu</a:t>
            </a:r>
          </a:p>
          <a:p>
            <a:pPr algn="l">
              <a:lnSpc>
                <a:spcPct val="150000"/>
              </a:lnSpc>
              <a:spcBef>
                <a:spcPts val="0"/>
              </a:spcBef>
            </a:pPr>
            <a:r>
              <a:rPr lang="en-US" sz="1600" dirty="0">
                <a:hlinkClick r:id="rId2"/>
              </a:rPr>
              <a:t>hellerstein@berkeley.edu</a:t>
            </a:r>
          </a:p>
          <a:p>
            <a:pPr algn="l">
              <a:lnSpc>
                <a:spcPct val="150000"/>
              </a:lnSpc>
              <a:spcBef>
                <a:spcPts val="0"/>
              </a:spcBef>
            </a:pPr>
            <a:r>
              <a:rPr lang="en-US" sz="1600" dirty="0">
                <a:hlinkClick r:id="rId3"/>
              </a:rPr>
              <a:t>fernando.perez@berkeley.edu</a:t>
            </a:r>
            <a:endParaRPr lang="en-US" sz="1600" dirty="0">
              <a:hlinkClick r:id="rId2"/>
            </a:endParaRPr>
          </a:p>
          <a:p>
            <a:pPr algn="l">
              <a:lnSpc>
                <a:spcPct val="150000"/>
              </a:lnSpc>
              <a:spcBef>
                <a:spcPts val="0"/>
              </a:spcBef>
            </a:pPr>
            <a:endParaRPr lang="en-US" sz="1600" dirty="0">
              <a:uFillTx/>
              <a:hlinkClick r:id="rId2"/>
            </a:endParaRPr>
          </a:p>
          <a:p>
            <a:pPr algn="l">
              <a:lnSpc>
                <a:spcPct val="150000"/>
              </a:lnSpc>
              <a:spcBef>
                <a:spcPts val="0"/>
              </a:spcBef>
            </a:pPr>
            <a:endParaRPr lang="en-US" sz="1600" dirty="0">
              <a:uFillTx/>
            </a:endParaRPr>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Tree>
    <p:extLst>
      <p:ext uri="{BB962C8B-B14F-4D97-AF65-F5344CB8AC3E}">
        <p14:creationId xmlns:p14="http://schemas.microsoft.com/office/powerpoint/2010/main" val="1578155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r>
              <a:rPr lang="en-US" dirty="0"/>
              <a:t>Does my data cover my area of interest?</a:t>
            </a:r>
          </a:p>
          <a:p>
            <a:pPr lvl="1"/>
            <a:r>
              <a:rPr lang="en-US" b="1" dirty="0"/>
              <a:t>Example:</a:t>
            </a:r>
            <a:r>
              <a:rPr lang="en-US" dirty="0"/>
              <a:t> </a:t>
            </a:r>
            <a:r>
              <a:rPr lang="en-US" i="1" dirty="0"/>
              <a:t>I am interested in studying crime in California but I only have Berkeley crime data. </a:t>
            </a:r>
          </a:p>
          <a:p>
            <a:r>
              <a:rPr lang="en-US" dirty="0"/>
              <a:t>Is my data too expansive?</a:t>
            </a:r>
          </a:p>
          <a:p>
            <a:pPr lvl="1"/>
            <a:r>
              <a:rPr lang="en-US" b="1" dirty="0"/>
              <a:t>Example:</a:t>
            </a:r>
            <a:r>
              <a:rPr lang="en-US" dirty="0"/>
              <a:t> </a:t>
            </a:r>
            <a:r>
              <a:rPr lang="en-US" i="1" dirty="0"/>
              <a:t>I am interested in student grades for DS100 but have student grades for all statistics classes.</a:t>
            </a:r>
          </a:p>
          <a:p>
            <a:pPr lvl="1"/>
            <a:r>
              <a:rPr lang="en-US" b="1" dirty="0"/>
              <a:t>Solution:</a:t>
            </a:r>
            <a:r>
              <a:rPr lang="en-US" dirty="0"/>
              <a:t> </a:t>
            </a:r>
            <a:r>
              <a:rPr lang="en-US" i="1" dirty="0"/>
              <a:t>Filtering </a:t>
            </a:r>
            <a:r>
              <a:rPr lang="en-US" i="1" dirty="0">
                <a:sym typeface="Wingdings"/>
              </a:rPr>
              <a:t> Implications on sample?</a:t>
            </a:r>
          </a:p>
          <a:p>
            <a:pPr lvl="2"/>
            <a:r>
              <a:rPr lang="en-US" i="1" dirty="0">
                <a:sym typeface="Wingdings"/>
              </a:rPr>
              <a:t>If the data is a sample I may have poor coverage after filtering </a:t>
            </a:r>
            <a:r>
              <a:rPr lang="mr-IN" i="1" dirty="0">
                <a:sym typeface="Wingdings"/>
              </a:rPr>
              <a:t>…</a:t>
            </a:r>
            <a:endParaRPr lang="en-US" i="1" dirty="0">
              <a:sym typeface="Wingdings"/>
            </a:endParaRPr>
          </a:p>
          <a:p>
            <a:r>
              <a:rPr lang="en-US" dirty="0"/>
              <a:t>Does my data cover the right time frame?</a:t>
            </a:r>
          </a:p>
          <a:p>
            <a:pPr lvl="1"/>
            <a:r>
              <a:rPr lang="en-US" dirty="0"/>
              <a:t>More on this in temporality </a:t>
            </a:r>
            <a:r>
              <a:rPr lang="mr-IN" dirty="0"/>
              <a:t>…</a:t>
            </a:r>
            <a:r>
              <a:rPr lang="en-US" dirty="0"/>
              <a:t> </a:t>
            </a:r>
          </a:p>
        </p:txBody>
      </p:sp>
    </p:spTree>
    <p:extLst>
      <p:ext uri="{BB962C8B-B14F-4D97-AF65-F5344CB8AC3E}">
        <p14:creationId xmlns:p14="http://schemas.microsoft.com/office/powerpoint/2010/main" val="124342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74" y="0"/>
            <a:ext cx="3690366" cy="1325563"/>
          </a:xfrm>
        </p:spPr>
        <p:txBody>
          <a:bodyPr/>
          <a:lstStyle/>
          <a:p>
            <a:r>
              <a:rPr lang="en-US" dirty="0"/>
              <a:t>Temporality</a:t>
            </a:r>
          </a:p>
        </p:txBody>
      </p:sp>
      <p:sp>
        <p:nvSpPr>
          <p:cNvPr id="3" name="Content Placeholder 2"/>
          <p:cNvSpPr>
            <a:spLocks noGrp="1"/>
          </p:cNvSpPr>
          <p:nvPr>
            <p:ph idx="1"/>
          </p:nvPr>
        </p:nvSpPr>
        <p:spPr>
          <a:xfrm>
            <a:off x="669471" y="1009849"/>
            <a:ext cx="11522529" cy="4351339"/>
          </a:xfrm>
        </p:spPr>
        <p:txBody>
          <a:bodyPr>
            <a:noAutofit/>
          </a:bodyPr>
          <a:lstStyle/>
          <a:p>
            <a:r>
              <a:rPr lang="en-US" dirty="0"/>
              <a:t>Data changes </a:t>
            </a:r>
            <a:r>
              <a:rPr lang="en-US" dirty="0">
                <a:sym typeface="Wingdings" pitchFamily="2" charset="2"/>
              </a:rPr>
              <a:t> When was the data collected!</a:t>
            </a:r>
            <a:endParaRPr lang="en-US" dirty="0"/>
          </a:p>
          <a:p>
            <a:r>
              <a:rPr lang="en-US" dirty="0"/>
              <a:t>What is the meaning of a the time and date fields?</a:t>
            </a:r>
          </a:p>
          <a:p>
            <a:pPr lvl="1"/>
            <a:r>
              <a:rPr lang="en-US" dirty="0"/>
              <a:t>When the “event” </a:t>
            </a:r>
            <a:r>
              <a:rPr lang="en-US" b="1" dirty="0"/>
              <a:t>happened</a:t>
            </a:r>
            <a:r>
              <a:rPr lang="en-US" dirty="0"/>
              <a:t>?</a:t>
            </a:r>
          </a:p>
          <a:p>
            <a:pPr lvl="1"/>
            <a:r>
              <a:rPr lang="en-US" dirty="0"/>
              <a:t>When the data was </a:t>
            </a:r>
            <a:r>
              <a:rPr lang="en-US" b="1" dirty="0"/>
              <a:t>collected</a:t>
            </a:r>
            <a:r>
              <a:rPr lang="en-US" dirty="0"/>
              <a:t> or was </a:t>
            </a:r>
            <a:r>
              <a:rPr lang="en-US" b="1" dirty="0"/>
              <a:t>entered</a:t>
            </a:r>
            <a:r>
              <a:rPr lang="en-US" dirty="0"/>
              <a:t> into the system?</a:t>
            </a:r>
          </a:p>
          <a:p>
            <a:pPr lvl="1"/>
            <a:r>
              <a:rPr lang="en-US" dirty="0"/>
              <a:t>Date the data was copied into a database (look for many matching timestamps)</a:t>
            </a:r>
          </a:p>
          <a:p>
            <a:r>
              <a:rPr lang="en-US" dirty="0"/>
              <a:t>Time depends on where! (Time zones &amp; daylight savings)</a:t>
            </a:r>
          </a:p>
          <a:p>
            <a:pPr lvl="1"/>
            <a:r>
              <a:rPr lang="en-US" dirty="0"/>
              <a:t>Learn to use </a:t>
            </a:r>
            <a:r>
              <a:rPr lang="en-US" b="1" dirty="0" err="1"/>
              <a:t>datetime</a:t>
            </a:r>
            <a:r>
              <a:rPr lang="en-US" dirty="0"/>
              <a:t> python library</a:t>
            </a:r>
          </a:p>
          <a:p>
            <a:pPr lvl="1"/>
            <a:r>
              <a:rPr lang="en-US" dirty="0"/>
              <a:t>Multiple string representation (depends on region): 07/08/09?</a:t>
            </a:r>
          </a:p>
          <a:p>
            <a:r>
              <a:rPr lang="en-US" dirty="0"/>
              <a:t>Are there strange null values?</a:t>
            </a:r>
          </a:p>
          <a:p>
            <a:pPr lvl="1"/>
            <a:r>
              <a:rPr lang="en-US" dirty="0"/>
              <a:t>January 1</a:t>
            </a:r>
            <a:r>
              <a:rPr lang="en-US" baseline="30000" dirty="0"/>
              <a:t>st</a:t>
            </a:r>
            <a:r>
              <a:rPr lang="en-US" dirty="0"/>
              <a:t> 1970, January 1</a:t>
            </a:r>
            <a:r>
              <a:rPr lang="en-US" baseline="30000" dirty="0"/>
              <a:t>st</a:t>
            </a:r>
            <a:r>
              <a:rPr lang="en-US" dirty="0"/>
              <a:t> 1900</a:t>
            </a:r>
          </a:p>
          <a:p>
            <a:r>
              <a:rPr lang="en-US" dirty="0"/>
              <a:t>Is there periodicity? Diurnal patterns</a:t>
            </a:r>
          </a:p>
        </p:txBody>
      </p:sp>
    </p:spTree>
    <p:extLst>
      <p:ext uri="{BB962C8B-B14F-4D97-AF65-F5344CB8AC3E}">
        <p14:creationId xmlns:p14="http://schemas.microsoft.com/office/powerpoint/2010/main" val="169431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710B-4345-C349-ABC3-104B4174D3BC}"/>
              </a:ext>
            </a:extLst>
          </p:cNvPr>
          <p:cNvSpPr>
            <a:spLocks noGrp="1"/>
          </p:cNvSpPr>
          <p:nvPr>
            <p:ph type="title"/>
          </p:nvPr>
        </p:nvSpPr>
        <p:spPr>
          <a:xfrm>
            <a:off x="552450" y="186563"/>
            <a:ext cx="10801350" cy="1325563"/>
          </a:xfrm>
        </p:spPr>
        <p:txBody>
          <a:bodyPr/>
          <a:lstStyle/>
          <a:p>
            <a:r>
              <a:rPr lang="en-US" dirty="0"/>
              <a:t>Unix Time / POSIX Time</a:t>
            </a:r>
          </a:p>
        </p:txBody>
      </p:sp>
      <p:sp>
        <p:nvSpPr>
          <p:cNvPr id="3" name="Content Placeholder 2">
            <a:extLst>
              <a:ext uri="{FF2B5EF4-FFF2-40B4-BE49-F238E27FC236}">
                <a16:creationId xmlns:a16="http://schemas.microsoft.com/office/drawing/2014/main" id="{9DC4408B-C4DD-4342-8978-90DC05BB8B38}"/>
              </a:ext>
            </a:extLst>
          </p:cNvPr>
          <p:cNvSpPr>
            <a:spLocks noGrp="1"/>
          </p:cNvSpPr>
          <p:nvPr>
            <p:ph idx="1"/>
          </p:nvPr>
        </p:nvSpPr>
        <p:spPr>
          <a:xfrm>
            <a:off x="838200" y="1335459"/>
            <a:ext cx="10515600" cy="4882243"/>
          </a:xfrm>
        </p:spPr>
        <p:txBody>
          <a:bodyPr>
            <a:normAutofit/>
          </a:bodyPr>
          <a:lstStyle/>
          <a:p>
            <a:r>
              <a:rPr lang="en-US" dirty="0"/>
              <a:t>Time </a:t>
            </a:r>
            <a:r>
              <a:rPr lang="en-US" b="1" dirty="0"/>
              <a:t>measured in seconds</a:t>
            </a:r>
            <a:r>
              <a:rPr lang="en-US" dirty="0"/>
              <a:t> since January 1</a:t>
            </a:r>
            <a:r>
              <a:rPr lang="en-US" baseline="30000" dirty="0"/>
              <a:t>st</a:t>
            </a:r>
            <a:r>
              <a:rPr lang="en-US" dirty="0"/>
              <a:t> 1970</a:t>
            </a:r>
          </a:p>
          <a:p>
            <a:pPr lvl="1"/>
            <a:r>
              <a:rPr lang="en-US" dirty="0"/>
              <a:t>Minus leap seconds …</a:t>
            </a:r>
          </a:p>
          <a:p>
            <a:r>
              <a:rPr lang="en-US" dirty="0"/>
              <a:t>Unix time follows Coordinated Universal Time (UTC)</a:t>
            </a:r>
          </a:p>
          <a:p>
            <a:pPr lvl="1"/>
            <a:r>
              <a:rPr lang="en-US" dirty="0"/>
              <a:t>International time standard </a:t>
            </a:r>
          </a:p>
          <a:p>
            <a:pPr lvl="1"/>
            <a:r>
              <a:rPr lang="en-US" dirty="0"/>
              <a:t>Measured at 0 degrees latitude </a:t>
            </a:r>
          </a:p>
          <a:p>
            <a:pPr lvl="2"/>
            <a:r>
              <a:rPr lang="en-US" dirty="0"/>
              <a:t>Similar to Greenwich Mean Time (GMT)</a:t>
            </a:r>
          </a:p>
          <a:p>
            <a:pPr lvl="1"/>
            <a:r>
              <a:rPr lang="en-US" dirty="0"/>
              <a:t>No daylight savings </a:t>
            </a:r>
          </a:p>
          <a:p>
            <a:pPr lvl="1"/>
            <a:r>
              <a:rPr lang="en-US" dirty="0"/>
              <a:t>Time codes </a:t>
            </a:r>
          </a:p>
          <a:p>
            <a:r>
              <a:rPr lang="en-US" dirty="0"/>
              <a:t>Time Zones:</a:t>
            </a:r>
          </a:p>
          <a:p>
            <a:pPr lvl="1"/>
            <a:r>
              <a:rPr lang="en-US" dirty="0"/>
              <a:t>San Francisco (UTC-8) </a:t>
            </a:r>
            <a:br>
              <a:rPr lang="en-US" dirty="0"/>
            </a:br>
            <a:r>
              <a:rPr lang="en-US" dirty="0"/>
              <a:t>without daylight savings</a:t>
            </a:r>
          </a:p>
        </p:txBody>
      </p:sp>
      <p:pic>
        <p:nvPicPr>
          <p:cNvPr id="4" name="Picture 3">
            <a:extLst>
              <a:ext uri="{FF2B5EF4-FFF2-40B4-BE49-F238E27FC236}">
                <a16:creationId xmlns:a16="http://schemas.microsoft.com/office/drawing/2014/main" id="{14A9CD6A-26B2-B54E-8E24-8ACD4788E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7857" y="4290604"/>
            <a:ext cx="4844143" cy="2567396"/>
          </a:xfrm>
          <a:prstGeom prst="rect">
            <a:avLst/>
          </a:prstGeom>
        </p:spPr>
      </p:pic>
      <p:sp>
        <p:nvSpPr>
          <p:cNvPr id="5" name="Rectangle 4">
            <a:extLst>
              <a:ext uri="{FF2B5EF4-FFF2-40B4-BE49-F238E27FC236}">
                <a16:creationId xmlns:a16="http://schemas.microsoft.com/office/drawing/2014/main" id="{C8ACE768-34AD-2D42-9492-C3A1AAA61F29}"/>
              </a:ext>
            </a:extLst>
          </p:cNvPr>
          <p:cNvSpPr/>
          <p:nvPr/>
        </p:nvSpPr>
        <p:spPr>
          <a:xfrm>
            <a:off x="48987" y="6472339"/>
            <a:ext cx="7260771" cy="369332"/>
          </a:xfrm>
          <a:prstGeom prst="rect">
            <a:avLst/>
          </a:prstGeom>
        </p:spPr>
        <p:txBody>
          <a:bodyPr wrap="square">
            <a:spAutoFit/>
          </a:bodyPr>
          <a:lstStyle/>
          <a:p>
            <a:pPr algn="r"/>
            <a:r>
              <a:rPr lang="en-US" dirty="0"/>
              <a:t>https://</a:t>
            </a:r>
            <a:r>
              <a:rPr lang="en-US" dirty="0" err="1"/>
              <a:t>en.wikipedia.org</a:t>
            </a:r>
            <a:r>
              <a:rPr lang="en-US" dirty="0"/>
              <a:t>/wiki/</a:t>
            </a:r>
            <a:r>
              <a:rPr lang="en-US" dirty="0" err="1"/>
              <a:t>Coordinated_Universal_Time</a:t>
            </a:r>
            <a:endParaRPr lang="en-US" dirty="0"/>
          </a:p>
        </p:txBody>
      </p:sp>
    </p:spTree>
    <p:extLst>
      <p:ext uri="{BB962C8B-B14F-4D97-AF65-F5344CB8AC3E}">
        <p14:creationId xmlns:p14="http://schemas.microsoft.com/office/powerpoint/2010/main" val="390344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7636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rgbClr val="7030A0"/>
                </a:solidFill>
              </a:rPr>
              <a:t>Temporality -- </a:t>
            </a:r>
            <a:r>
              <a:rPr lang="en-US" i="1" dirty="0">
                <a:solidFill>
                  <a:srgbClr val="7030A0"/>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84143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43732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rgbClr val="7030A0"/>
                </a:solidFill>
              </a:rPr>
              <a:t>Faithfulness -- </a:t>
            </a:r>
            <a:r>
              <a:rPr lang="en-US" i="1" dirty="0">
                <a:solidFill>
                  <a:srgbClr val="7030A0"/>
                </a:solidFill>
              </a:rPr>
              <a:t>how well does the data capture “reality”</a:t>
            </a:r>
          </a:p>
        </p:txBody>
      </p:sp>
    </p:spTree>
    <p:extLst>
      <p:ext uri="{BB962C8B-B14F-4D97-AF65-F5344CB8AC3E}">
        <p14:creationId xmlns:p14="http://schemas.microsoft.com/office/powerpoint/2010/main" val="89493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Faithfulness: </a:t>
            </a:r>
            <a:r>
              <a:rPr lang="en-US" i="1" dirty="0"/>
              <a:t>Do I trust this data?</a:t>
            </a:r>
          </a:p>
        </p:txBody>
      </p:sp>
      <p:sp>
        <p:nvSpPr>
          <p:cNvPr id="3" name="Content Placeholder 2"/>
          <p:cNvSpPr>
            <a:spLocks noGrp="1"/>
          </p:cNvSpPr>
          <p:nvPr>
            <p:ph idx="1"/>
          </p:nvPr>
        </p:nvSpPr>
        <p:spPr>
          <a:xfrm>
            <a:off x="838200" y="1497496"/>
            <a:ext cx="10515600" cy="5009321"/>
          </a:xfrm>
        </p:spPr>
        <p:txBody>
          <a:bodyPr>
            <a:normAutofit fontScale="85000" lnSpcReduction="20000"/>
          </a:bodyPr>
          <a:lstStyle/>
          <a:p>
            <a:r>
              <a:rPr lang="en-US" dirty="0"/>
              <a:t>Does my data contain unrealistic or “incorrect” values?</a:t>
            </a:r>
          </a:p>
          <a:p>
            <a:pPr lvl="1"/>
            <a:r>
              <a:rPr lang="en-US" dirty="0"/>
              <a:t>Examples?</a:t>
            </a:r>
          </a:p>
          <a:p>
            <a:pPr lvl="2"/>
            <a:r>
              <a:rPr lang="en-US" dirty="0"/>
              <a:t>Dates in the future for events in the past</a:t>
            </a:r>
          </a:p>
          <a:p>
            <a:pPr lvl="2"/>
            <a:r>
              <a:rPr lang="en-US" dirty="0"/>
              <a:t>Locations that don’t exist</a:t>
            </a:r>
          </a:p>
          <a:p>
            <a:pPr lvl="2"/>
            <a:r>
              <a:rPr lang="en-US" dirty="0"/>
              <a:t>Negative counts</a:t>
            </a:r>
          </a:p>
          <a:p>
            <a:pPr lvl="2"/>
            <a:r>
              <a:rPr lang="en-US" dirty="0"/>
              <a:t>Misspellings of names</a:t>
            </a:r>
          </a:p>
          <a:p>
            <a:pPr lvl="2"/>
            <a:r>
              <a:rPr lang="en-US" dirty="0"/>
              <a:t>Large outliers</a:t>
            </a:r>
          </a:p>
          <a:p>
            <a:r>
              <a:rPr lang="en-US" dirty="0"/>
              <a:t>Does my data violate obvious dependencies?</a:t>
            </a:r>
          </a:p>
          <a:p>
            <a:pPr lvl="1"/>
            <a:r>
              <a:rPr lang="en-US" dirty="0"/>
              <a:t>E.g., age and birthday don’t match </a:t>
            </a:r>
          </a:p>
          <a:p>
            <a:r>
              <a:rPr lang="en-US" dirty="0"/>
              <a:t>Was the data entered by hand?</a:t>
            </a:r>
          </a:p>
          <a:p>
            <a:pPr lvl="1"/>
            <a:r>
              <a:rPr lang="en-US" dirty="0"/>
              <a:t>Spelling errors, fields shifted </a:t>
            </a:r>
            <a:r>
              <a:rPr lang="mr-IN" dirty="0"/>
              <a:t>…</a:t>
            </a:r>
            <a:endParaRPr lang="en-US" dirty="0"/>
          </a:p>
          <a:p>
            <a:pPr lvl="1"/>
            <a:r>
              <a:rPr lang="en-US" dirty="0"/>
              <a:t>Did the form require fields or provide default values?</a:t>
            </a:r>
          </a:p>
          <a:p>
            <a:r>
              <a:rPr lang="en-US" dirty="0"/>
              <a:t>Are there obvious signs of curb stoning (data falsification):</a:t>
            </a:r>
          </a:p>
          <a:p>
            <a:pPr lvl="1"/>
            <a:r>
              <a:rPr lang="en-US" dirty="0"/>
              <a:t>Repeated names, fake looking email addresses, repeated use of uncommon names or fields.</a:t>
            </a:r>
          </a:p>
          <a:p>
            <a:pPr lvl="1"/>
            <a:endParaRPr lang="en-US" dirty="0"/>
          </a:p>
        </p:txBody>
      </p:sp>
    </p:spTree>
    <p:extLst>
      <p:ext uri="{BB962C8B-B14F-4D97-AF65-F5344CB8AC3E}">
        <p14:creationId xmlns:p14="http://schemas.microsoft.com/office/powerpoint/2010/main" val="11736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025" y="-90153"/>
            <a:ext cx="11695358" cy="1325563"/>
          </a:xfrm>
        </p:spPr>
        <p:txBody>
          <a:bodyPr/>
          <a:lstStyle/>
          <a:p>
            <a:r>
              <a:rPr lang="en-US" dirty="0"/>
              <a:t>Signs that your data may not be faithful</a:t>
            </a:r>
          </a:p>
        </p:txBody>
      </p:sp>
      <p:sp>
        <p:nvSpPr>
          <p:cNvPr id="3" name="Content Placeholder 2"/>
          <p:cNvSpPr>
            <a:spLocks noGrp="1"/>
          </p:cNvSpPr>
          <p:nvPr>
            <p:ph idx="1"/>
          </p:nvPr>
        </p:nvSpPr>
        <p:spPr>
          <a:xfrm>
            <a:off x="760926" y="1119501"/>
            <a:ext cx="11061880" cy="5551755"/>
          </a:xfrm>
        </p:spPr>
        <p:txBody>
          <a:bodyPr>
            <a:normAutofit fontScale="70000" lnSpcReduction="20000"/>
          </a:bodyPr>
          <a:lstStyle/>
          <a:p>
            <a:r>
              <a:rPr lang="en-US" dirty="0"/>
              <a:t>Missing Values/Default values: (0, -1, 999, 12345, </a:t>
            </a:r>
            <a:r>
              <a:rPr lang="en-US" dirty="0" err="1"/>
              <a:t>NaN</a:t>
            </a:r>
            <a:r>
              <a:rPr lang="en-US" dirty="0"/>
              <a:t>, Null, 1970, 1900, </a:t>
            </a:r>
            <a:r>
              <a:rPr lang="mr-IN" dirty="0"/>
              <a:t>…</a:t>
            </a:r>
            <a:r>
              <a:rPr lang="en-US" dirty="0"/>
              <a:t> others?)</a:t>
            </a:r>
          </a:p>
          <a:p>
            <a:pPr lvl="1"/>
            <a:r>
              <a:rPr lang="en-US" b="1" dirty="0" err="1"/>
              <a:t>Soln</a:t>
            </a:r>
            <a:r>
              <a:rPr lang="en-US" b="1" dirty="0"/>
              <a:t> 1: </a:t>
            </a:r>
            <a:r>
              <a:rPr lang="en-US" dirty="0"/>
              <a:t>Drop records with missing values </a:t>
            </a:r>
            <a:r>
              <a:rPr lang="en-US" dirty="0">
                <a:sym typeface="Wingdings"/>
              </a:rPr>
              <a:t> implications on your sample!</a:t>
            </a:r>
          </a:p>
          <a:p>
            <a:pPr lvl="1"/>
            <a:r>
              <a:rPr lang="en-US" b="1" dirty="0" err="1">
                <a:sym typeface="Wingdings"/>
              </a:rPr>
              <a:t>Soln</a:t>
            </a:r>
            <a:r>
              <a:rPr lang="en-US" b="1" dirty="0">
                <a:sym typeface="Wingdings"/>
              </a:rPr>
              <a:t> 2: </a:t>
            </a:r>
            <a:r>
              <a:rPr lang="en-US" dirty="0">
                <a:sym typeface="Wingdings"/>
              </a:rPr>
              <a:t>Impute missing values  Bias your conclusions</a:t>
            </a:r>
            <a:endParaRPr lang="en-US" b="1" dirty="0"/>
          </a:p>
          <a:p>
            <a:r>
              <a:rPr lang="en-US" dirty="0"/>
              <a:t>Time Zone Inconsistencies</a:t>
            </a:r>
          </a:p>
          <a:p>
            <a:pPr lvl="1"/>
            <a:r>
              <a:rPr lang="en-US" b="1" dirty="0" err="1"/>
              <a:t>Soln</a:t>
            </a:r>
            <a:r>
              <a:rPr lang="en-US" b="1" dirty="0"/>
              <a:t> 1: </a:t>
            </a:r>
            <a:r>
              <a:rPr lang="en-US" dirty="0"/>
              <a:t>convert to a common </a:t>
            </a:r>
            <a:r>
              <a:rPr lang="en-US" dirty="0" err="1"/>
              <a:t>timezone</a:t>
            </a:r>
            <a:r>
              <a:rPr lang="en-US" dirty="0"/>
              <a:t> (e.g., UTC) </a:t>
            </a:r>
          </a:p>
          <a:p>
            <a:pPr lvl="1"/>
            <a:r>
              <a:rPr lang="en-US" b="1" dirty="0" err="1"/>
              <a:t>Soln</a:t>
            </a:r>
            <a:r>
              <a:rPr lang="en-US" b="1" dirty="0"/>
              <a:t> 2: </a:t>
            </a:r>
            <a:r>
              <a:rPr lang="en-US" dirty="0"/>
              <a:t>convert to the </a:t>
            </a:r>
            <a:r>
              <a:rPr lang="en-US" dirty="0" err="1"/>
              <a:t>timezone</a:t>
            </a:r>
            <a:r>
              <a:rPr lang="en-US" dirty="0"/>
              <a:t> of the location </a:t>
            </a:r>
            <a:r>
              <a:rPr lang="mr-IN" dirty="0"/>
              <a:t>–</a:t>
            </a:r>
            <a:r>
              <a:rPr lang="en-US" dirty="0"/>
              <a:t> useful in modeling behavior.</a:t>
            </a:r>
          </a:p>
          <a:p>
            <a:r>
              <a:rPr lang="en-US" dirty="0"/>
              <a:t>Duplicated Records or Fields</a:t>
            </a:r>
          </a:p>
          <a:p>
            <a:pPr lvl="1"/>
            <a:r>
              <a:rPr lang="en-US" b="1" dirty="0" err="1"/>
              <a:t>Soln</a:t>
            </a:r>
            <a:r>
              <a:rPr lang="en-US" b="1" dirty="0"/>
              <a:t>: </a:t>
            </a:r>
            <a:r>
              <a:rPr lang="en-US" dirty="0"/>
              <a:t>identify and eliminate (use primary key) </a:t>
            </a:r>
            <a:r>
              <a:rPr lang="en-US" dirty="0">
                <a:sym typeface="Wingdings"/>
              </a:rPr>
              <a:t> implications on sample?</a:t>
            </a:r>
            <a:endParaRPr lang="en-US" b="1" dirty="0"/>
          </a:p>
          <a:p>
            <a:r>
              <a:rPr lang="en-US" dirty="0"/>
              <a:t>Spelling Errors</a:t>
            </a:r>
          </a:p>
          <a:p>
            <a:pPr lvl="1"/>
            <a:r>
              <a:rPr lang="en-US" b="1" dirty="0" err="1"/>
              <a:t>Soln</a:t>
            </a:r>
            <a:r>
              <a:rPr lang="en-US" b="1" dirty="0"/>
              <a:t>: </a:t>
            </a:r>
            <a:r>
              <a:rPr lang="en-US" dirty="0"/>
              <a:t>Apply corrections or drop </a:t>
            </a:r>
            <a:r>
              <a:rPr lang="en-US" dirty="0">
                <a:sym typeface="Wingdings"/>
              </a:rPr>
              <a:t>records not in a dictionary  implications on sample?</a:t>
            </a:r>
            <a:endParaRPr lang="en-US" b="1" dirty="0"/>
          </a:p>
          <a:p>
            <a:r>
              <a:rPr lang="en-US" dirty="0"/>
              <a:t>Units not specified or consistent</a:t>
            </a:r>
          </a:p>
          <a:p>
            <a:pPr lvl="1"/>
            <a:r>
              <a:rPr lang="en-US" b="1" dirty="0" err="1"/>
              <a:t>Solns</a:t>
            </a:r>
            <a:r>
              <a:rPr lang="en-US" dirty="0"/>
              <a:t>: Infer units, check values are in reasonable ranges for data</a:t>
            </a:r>
            <a:endParaRPr lang="en-US" b="1" dirty="0"/>
          </a:p>
          <a:p>
            <a:r>
              <a:rPr lang="en-US" dirty="0"/>
              <a:t>Truncated data (early excel limits: 65536 Rows, 255 Columns)</a:t>
            </a:r>
          </a:p>
          <a:p>
            <a:pPr lvl="1"/>
            <a:r>
              <a:rPr lang="en-US" b="1" dirty="0" err="1"/>
              <a:t>Soln</a:t>
            </a:r>
            <a:r>
              <a:rPr lang="en-US" b="1" dirty="0"/>
              <a:t>: </a:t>
            </a:r>
            <a:r>
              <a:rPr lang="en-US" dirty="0"/>
              <a:t>be aware of consequences in analysis </a:t>
            </a:r>
            <a:r>
              <a:rPr lang="en-US" dirty="0">
                <a:sym typeface="Wingdings"/>
              </a:rPr>
              <a:t> how did truncation affect sample?</a:t>
            </a:r>
          </a:p>
          <a:p>
            <a:r>
              <a:rPr lang="en-US" dirty="0">
                <a:sym typeface="Wingdings"/>
              </a:rPr>
              <a:t>Others</a:t>
            </a:r>
            <a:r>
              <a:rPr lang="mr-IN" dirty="0">
                <a:sym typeface="Wingdings"/>
              </a:rPr>
              <a:t>…</a:t>
            </a:r>
            <a:endParaRPr lang="en-US" dirty="0"/>
          </a:p>
        </p:txBody>
      </p:sp>
    </p:spTree>
    <p:extLst>
      <p:ext uri="{BB962C8B-B14F-4D97-AF65-F5344CB8AC3E}">
        <p14:creationId xmlns:p14="http://schemas.microsoft.com/office/powerpoint/2010/main" val="2970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32416"/>
            <a:ext cx="10801350" cy="1325563"/>
          </a:xfrm>
        </p:spPr>
        <p:txBody>
          <a:bodyPr>
            <a:normAutofit/>
          </a:bodyPr>
          <a:lstStyle/>
          <a:p>
            <a:r>
              <a:rPr lang="en-US" sz="3600" dirty="0"/>
              <a:t>How do you do EDA?</a:t>
            </a:r>
          </a:p>
        </p:txBody>
      </p:sp>
      <p:sp>
        <p:nvSpPr>
          <p:cNvPr id="6" name="Content Placeholder 5"/>
          <p:cNvSpPr>
            <a:spLocks noGrp="1"/>
          </p:cNvSpPr>
          <p:nvPr>
            <p:ph idx="1"/>
          </p:nvPr>
        </p:nvSpPr>
        <p:spPr>
          <a:xfrm>
            <a:off x="838200" y="1256274"/>
            <a:ext cx="10515600" cy="5305891"/>
          </a:xfrm>
        </p:spPr>
        <p:txBody>
          <a:bodyPr>
            <a:normAutofit/>
          </a:bodyPr>
          <a:lstStyle/>
          <a:p>
            <a:r>
              <a:rPr lang="en-US" dirty="0"/>
              <a:t>Examine data and meta-data: </a:t>
            </a:r>
          </a:p>
          <a:p>
            <a:pPr lvl="1"/>
            <a:r>
              <a:rPr lang="en-US" dirty="0">
                <a:solidFill>
                  <a:srgbClr val="000000"/>
                </a:solidFill>
              </a:rPr>
              <a:t>What is the date, size, organization, and structure of the data?</a:t>
            </a:r>
          </a:p>
          <a:p>
            <a:r>
              <a:rPr lang="en-US" dirty="0"/>
              <a:t>Examine each field/attribute/dimension individually</a:t>
            </a:r>
          </a:p>
          <a:p>
            <a:r>
              <a:rPr lang="en-US" dirty="0"/>
              <a:t>Examine pairs of related dimensions</a:t>
            </a:r>
          </a:p>
          <a:p>
            <a:pPr lvl="1"/>
            <a:r>
              <a:rPr lang="en-US" dirty="0">
                <a:solidFill>
                  <a:srgbClr val="000000"/>
                </a:solidFill>
              </a:rPr>
              <a:t>Stratifying earlier analysis: break down grades by major … </a:t>
            </a:r>
          </a:p>
          <a:p>
            <a:r>
              <a:rPr lang="en-US" dirty="0">
                <a:solidFill>
                  <a:srgbClr val="000000"/>
                </a:solidFill>
              </a:rPr>
              <a:t>Along the way:</a:t>
            </a:r>
          </a:p>
          <a:p>
            <a:pPr lvl="1"/>
            <a:r>
              <a:rPr lang="en-US" dirty="0"/>
              <a:t>Visualize/summarize the data </a:t>
            </a:r>
          </a:p>
          <a:p>
            <a:pPr lvl="1"/>
            <a:r>
              <a:rPr lang="en-US" dirty="0"/>
              <a:t>Validate assumptions about data and collection process</a:t>
            </a:r>
          </a:p>
          <a:p>
            <a:pPr lvl="1"/>
            <a:r>
              <a:rPr lang="en-US" dirty="0">
                <a:solidFill>
                  <a:srgbClr val="000000"/>
                </a:solidFill>
              </a:rPr>
              <a:t>Identify and address anomalies </a:t>
            </a:r>
          </a:p>
          <a:p>
            <a:pPr lvl="1"/>
            <a:r>
              <a:rPr lang="en-US" dirty="0">
                <a:solidFill>
                  <a:srgbClr val="000000"/>
                </a:solidFill>
              </a:rPr>
              <a:t>Apply data transformations and corrections</a:t>
            </a:r>
          </a:p>
          <a:p>
            <a:pPr lvl="1"/>
            <a:r>
              <a:rPr lang="en-US" b="1" i="1" dirty="0">
                <a:solidFill>
                  <a:srgbClr val="000000"/>
                </a:solidFill>
              </a:rPr>
              <a:t>Record everything you do! (why?)</a:t>
            </a:r>
            <a:endParaRPr lang="en-US" dirty="0">
              <a:solidFill>
                <a:srgbClr val="000000"/>
              </a:solidFill>
            </a:endParaRPr>
          </a:p>
          <a:p>
            <a:endParaRPr lang="en-US" dirty="0"/>
          </a:p>
        </p:txBody>
      </p:sp>
    </p:spTree>
    <p:extLst>
      <p:ext uri="{BB962C8B-B14F-4D97-AF65-F5344CB8AC3E}">
        <p14:creationId xmlns:p14="http://schemas.microsoft.com/office/powerpoint/2010/main" val="409359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631D4-10BB-D640-8ACF-237B34A375A3}"/>
              </a:ext>
            </a:extLst>
          </p:cNvPr>
          <p:cNvSpPr>
            <a:spLocks noGrp="1"/>
          </p:cNvSpPr>
          <p:nvPr>
            <p:ph type="title"/>
          </p:nvPr>
        </p:nvSpPr>
        <p:spPr/>
        <p:txBody>
          <a:bodyPr/>
          <a:lstStyle/>
          <a:p>
            <a:r>
              <a:rPr lang="en-US" dirty="0"/>
              <a:t>Visualization and EDA</a:t>
            </a:r>
          </a:p>
        </p:txBody>
      </p:sp>
      <p:sp>
        <p:nvSpPr>
          <p:cNvPr id="5" name="Text Placeholder 4">
            <a:extLst>
              <a:ext uri="{FF2B5EF4-FFF2-40B4-BE49-F238E27FC236}">
                <a16:creationId xmlns:a16="http://schemas.microsoft.com/office/drawing/2014/main" id="{3EE5073E-7C89-E24E-B2DE-6C937B8E48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090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2CA82F-D260-824C-BDBE-27604EF6CE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44278" y="780288"/>
            <a:ext cx="3780107" cy="5444236"/>
          </a:xfrm>
          <a:prstGeom prst="rect">
            <a:avLst/>
          </a:prstGeom>
        </p:spPr>
      </p:pic>
      <p:pic>
        <p:nvPicPr>
          <p:cNvPr id="8" name="Picture 7">
            <a:extLst>
              <a:ext uri="{FF2B5EF4-FFF2-40B4-BE49-F238E27FC236}">
                <a16:creationId xmlns:a16="http://schemas.microsoft.com/office/drawing/2014/main" id="{36C6A77B-2FCE-5845-B3FE-5E5B871E0E19}"/>
              </a:ext>
            </a:extLst>
          </p:cNvPr>
          <p:cNvPicPr>
            <a:picLocks noChangeAspect="1"/>
          </p:cNvPicPr>
          <p:nvPr/>
        </p:nvPicPr>
        <p:blipFill>
          <a:blip r:embed="rId3"/>
          <a:stretch>
            <a:fillRect/>
          </a:stretch>
        </p:blipFill>
        <p:spPr>
          <a:xfrm>
            <a:off x="142349" y="561573"/>
            <a:ext cx="7801929" cy="6065287"/>
          </a:xfrm>
          <a:prstGeom prst="rect">
            <a:avLst/>
          </a:prstGeom>
        </p:spPr>
      </p:pic>
      <p:sp>
        <p:nvSpPr>
          <p:cNvPr id="9" name="TextBox 8">
            <a:extLst>
              <a:ext uri="{FF2B5EF4-FFF2-40B4-BE49-F238E27FC236}">
                <a16:creationId xmlns:a16="http://schemas.microsoft.com/office/drawing/2014/main" id="{1DC7C30A-1998-C944-B180-F237E87F9287}"/>
              </a:ext>
            </a:extLst>
          </p:cNvPr>
          <p:cNvSpPr txBox="1"/>
          <p:nvPr/>
        </p:nvSpPr>
        <p:spPr>
          <a:xfrm>
            <a:off x="3438144" y="3040741"/>
            <a:ext cx="4206240" cy="830997"/>
          </a:xfrm>
          <a:prstGeom prst="rect">
            <a:avLst/>
          </a:prstGeom>
        </p:spPr>
        <p:txBody>
          <a:bodyPr wrap="square" rtlCol="0">
            <a:spAutoFit/>
          </a:bodyPr>
          <a:lstStyle/>
          <a:p>
            <a:r>
              <a:rPr lang="en-US" sz="2400" dirty="0"/>
              <a:t>Which helps identify key patterns in the data?</a:t>
            </a:r>
          </a:p>
        </p:txBody>
      </p:sp>
      <p:sp>
        <p:nvSpPr>
          <p:cNvPr id="10" name="TextBox 9">
            <a:extLst>
              <a:ext uri="{FF2B5EF4-FFF2-40B4-BE49-F238E27FC236}">
                <a16:creationId xmlns:a16="http://schemas.microsoft.com/office/drawing/2014/main" id="{415E98CB-B9F8-5E49-A472-067FCA9B2423}"/>
              </a:ext>
            </a:extLst>
          </p:cNvPr>
          <p:cNvSpPr txBox="1"/>
          <p:nvPr/>
        </p:nvSpPr>
        <p:spPr>
          <a:xfrm>
            <a:off x="451104" y="192241"/>
            <a:ext cx="2486578" cy="369332"/>
          </a:xfrm>
          <a:prstGeom prst="rect">
            <a:avLst/>
          </a:prstGeom>
        </p:spPr>
        <p:txBody>
          <a:bodyPr wrap="none" rtlCol="0">
            <a:spAutoFit/>
          </a:bodyPr>
          <a:lstStyle/>
          <a:p>
            <a:r>
              <a:rPr lang="en-US" dirty="0"/>
              <a:t>Berkeley Crime Data</a:t>
            </a:r>
          </a:p>
        </p:txBody>
      </p:sp>
    </p:spTree>
    <p:extLst>
      <p:ext uri="{BB962C8B-B14F-4D97-AF65-F5344CB8AC3E}">
        <p14:creationId xmlns:p14="http://schemas.microsoft.com/office/powerpoint/2010/main" val="513703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8"/>
            <a:ext cx="11353800" cy="4351339"/>
          </a:xfrm>
        </p:spPr>
        <p:txBody>
          <a:bodyPr/>
          <a:lstStyle/>
          <a:p>
            <a:r>
              <a:rPr lang="en-US" dirty="0"/>
              <a:t>Started discussing exploratory data analysis</a:t>
            </a:r>
          </a:p>
          <a:p>
            <a:r>
              <a:rPr lang="en-US" b="1" dirty="0"/>
              <a:t>Structure</a:t>
            </a:r>
            <a:r>
              <a:rPr lang="en-US" dirty="0"/>
              <a:t> -- </a:t>
            </a:r>
            <a:r>
              <a:rPr lang="en-US" i="1" dirty="0"/>
              <a:t>the “shape” of a data file (how is it organized)</a:t>
            </a:r>
          </a:p>
        </p:txBody>
      </p:sp>
      <p:grpSp>
        <p:nvGrpSpPr>
          <p:cNvPr id="7" name="Group 6">
            <a:extLst>
              <a:ext uri="{FF2B5EF4-FFF2-40B4-BE49-F238E27FC236}">
                <a16:creationId xmlns:a16="http://schemas.microsoft.com/office/drawing/2014/main" id="{9C100CAC-DF41-5A4F-A58D-46DF8A623C89}"/>
              </a:ext>
            </a:extLst>
          </p:cNvPr>
          <p:cNvGrpSpPr/>
          <p:nvPr/>
        </p:nvGrpSpPr>
        <p:grpSpPr>
          <a:xfrm>
            <a:off x="377145" y="3061395"/>
            <a:ext cx="4790253" cy="2132164"/>
            <a:chOff x="294886" y="1480920"/>
            <a:chExt cx="9800464" cy="4362233"/>
          </a:xfrm>
        </p:grpSpPr>
        <p:pic>
          <p:nvPicPr>
            <p:cNvPr id="4" name="Picture 3">
              <a:extLst>
                <a:ext uri="{FF2B5EF4-FFF2-40B4-BE49-F238E27FC236}">
                  <a16:creationId xmlns:a16="http://schemas.microsoft.com/office/drawing/2014/main" id="{46CDE145-6863-0C4F-8144-B447E1128A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4886" y="1480920"/>
              <a:ext cx="6997776" cy="3348748"/>
            </a:xfrm>
            <a:prstGeom prst="rect">
              <a:avLst/>
            </a:prstGeom>
          </p:spPr>
        </p:pic>
        <p:pic>
          <p:nvPicPr>
            <p:cNvPr id="5" name="Picture 4">
              <a:extLst>
                <a:ext uri="{FF2B5EF4-FFF2-40B4-BE49-F238E27FC236}">
                  <a16:creationId xmlns:a16="http://schemas.microsoft.com/office/drawing/2014/main" id="{535E4A35-6648-524D-839E-0B217157875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39931" y="2368525"/>
              <a:ext cx="6997777" cy="3037491"/>
            </a:xfrm>
            <a:prstGeom prst="rect">
              <a:avLst/>
            </a:prstGeom>
          </p:spPr>
        </p:pic>
        <p:pic>
          <p:nvPicPr>
            <p:cNvPr id="6" name="Picture 5">
              <a:extLst>
                <a:ext uri="{FF2B5EF4-FFF2-40B4-BE49-F238E27FC236}">
                  <a16:creationId xmlns:a16="http://schemas.microsoft.com/office/drawing/2014/main" id="{47EDDFD8-B5EF-554E-986E-1BF892E769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4140" y="3816182"/>
              <a:ext cx="8081210" cy="2026971"/>
            </a:xfrm>
            <a:prstGeom prst="rect">
              <a:avLst/>
            </a:prstGeom>
          </p:spPr>
        </p:pic>
      </p:grpSp>
      <p:grpSp>
        <p:nvGrpSpPr>
          <p:cNvPr id="15" name="Group 14">
            <a:extLst>
              <a:ext uri="{FF2B5EF4-FFF2-40B4-BE49-F238E27FC236}">
                <a16:creationId xmlns:a16="http://schemas.microsoft.com/office/drawing/2014/main" id="{ADAECC93-72D8-4C42-A10F-1560D26061F0}"/>
              </a:ext>
            </a:extLst>
          </p:cNvPr>
          <p:cNvGrpSpPr/>
          <p:nvPr/>
        </p:nvGrpSpPr>
        <p:grpSpPr>
          <a:xfrm>
            <a:off x="1063246" y="5441639"/>
            <a:ext cx="4258385" cy="1261755"/>
            <a:chOff x="5243199" y="3439203"/>
            <a:chExt cx="5277734" cy="1563787"/>
          </a:xfrm>
        </p:grpSpPr>
        <p:pic>
          <p:nvPicPr>
            <p:cNvPr id="11" name="Picture 10">
              <a:extLst>
                <a:ext uri="{FF2B5EF4-FFF2-40B4-BE49-F238E27FC236}">
                  <a16:creationId xmlns:a16="http://schemas.microsoft.com/office/drawing/2014/main" id="{95A50771-C8F9-F842-8A6D-E23091B8BE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3199" y="3439203"/>
              <a:ext cx="5002276" cy="765408"/>
            </a:xfrm>
            <a:prstGeom prst="rect">
              <a:avLst/>
            </a:prstGeom>
          </p:spPr>
        </p:pic>
        <p:pic>
          <p:nvPicPr>
            <p:cNvPr id="14" name="Picture 13">
              <a:extLst>
                <a:ext uri="{FF2B5EF4-FFF2-40B4-BE49-F238E27FC236}">
                  <a16:creationId xmlns:a16="http://schemas.microsoft.com/office/drawing/2014/main" id="{082EB145-3580-164F-B110-0B885F6D1A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98107" y="4337940"/>
              <a:ext cx="4322826" cy="665050"/>
            </a:xfrm>
            <a:prstGeom prst="rect">
              <a:avLst/>
            </a:prstGeom>
          </p:spPr>
        </p:pic>
      </p:grpSp>
      <p:pic>
        <p:nvPicPr>
          <p:cNvPr id="32" name="Picture 31">
            <a:extLst>
              <a:ext uri="{FF2B5EF4-FFF2-40B4-BE49-F238E27FC236}">
                <a16:creationId xmlns:a16="http://schemas.microsoft.com/office/drawing/2014/main" id="{9F95232A-CACE-DC49-A663-74781E0CF3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171" y="3187756"/>
            <a:ext cx="6084016" cy="3584279"/>
          </a:xfrm>
          <a:prstGeom prst="rect">
            <a:avLst/>
          </a:prstGeom>
        </p:spPr>
      </p:pic>
    </p:spTree>
    <p:extLst>
      <p:ext uri="{BB962C8B-B14F-4D97-AF65-F5344CB8AC3E}">
        <p14:creationId xmlns:p14="http://schemas.microsoft.com/office/powerpoint/2010/main" val="406704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Univariate Relationships</a:t>
            </a:r>
          </a:p>
        </p:txBody>
      </p:sp>
      <p:sp>
        <p:nvSpPr>
          <p:cNvPr id="4" name="Content Placeholder 3"/>
          <p:cNvSpPr>
            <a:spLocks noGrp="1"/>
          </p:cNvSpPr>
          <p:nvPr>
            <p:ph idx="1"/>
          </p:nvPr>
        </p:nvSpPr>
        <p:spPr/>
        <p:txBody>
          <a:bodyPr>
            <a:normAutofit/>
          </a:bodyPr>
          <a:lstStyle/>
          <a:p>
            <a:r>
              <a:rPr lang="en-US" b="1" dirty="0"/>
              <a:t>Quantitative Data</a:t>
            </a:r>
          </a:p>
          <a:p>
            <a:pPr lvl="1"/>
            <a:r>
              <a:rPr lang="en-US" dirty="0"/>
              <a:t>Histograms, Box Plots, Rug Plots, Smoothed Interpolations (KDE </a:t>
            </a:r>
            <a:r>
              <a:rPr lang="mr-IN" dirty="0"/>
              <a:t>–</a:t>
            </a:r>
            <a:r>
              <a:rPr lang="en-US" dirty="0"/>
              <a:t> Kernel Density Estimators)</a:t>
            </a:r>
          </a:p>
          <a:p>
            <a:pPr lvl="1"/>
            <a:r>
              <a:rPr lang="en-US" dirty="0"/>
              <a:t>Look for spread, shape, modes, outliers, unreasonable values </a:t>
            </a:r>
            <a:r>
              <a:rPr lang="mr-IN" dirty="0"/>
              <a:t>…</a:t>
            </a:r>
            <a:endParaRPr lang="en-US" dirty="0"/>
          </a:p>
          <a:p>
            <a:r>
              <a:rPr lang="en-US" b="1" dirty="0"/>
              <a:t>Nominal &amp; Ordinal Data</a:t>
            </a:r>
          </a:p>
          <a:p>
            <a:pPr lvl="1"/>
            <a:r>
              <a:rPr lang="en-US" dirty="0"/>
              <a:t>Bar plots (sorted by frequency or </a:t>
            </a:r>
            <a:r>
              <a:rPr lang="en-US" dirty="0" err="1"/>
              <a:t>oridinal</a:t>
            </a:r>
            <a:r>
              <a:rPr lang="en-US" dirty="0"/>
              <a:t> dimension)</a:t>
            </a:r>
          </a:p>
          <a:p>
            <a:pPr lvl="1"/>
            <a:r>
              <a:rPr lang="en-US" dirty="0"/>
              <a:t>Look for skew, frequent and rare categories, or invalid categories</a:t>
            </a:r>
          </a:p>
          <a:p>
            <a:pPr lvl="1"/>
            <a:r>
              <a:rPr lang="en-US" dirty="0"/>
              <a:t>Consider grouping categories and repeating analysis</a:t>
            </a:r>
          </a:p>
        </p:txBody>
      </p:sp>
    </p:spTree>
    <p:extLst>
      <p:ext uri="{BB962C8B-B14F-4D97-AF65-F5344CB8AC3E}">
        <p14:creationId xmlns:p14="http://schemas.microsoft.com/office/powerpoint/2010/main" val="8292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43464" y="1764561"/>
            <a:ext cx="6934187" cy="4622791"/>
          </a:xfrm>
          <a:prstGeom prst="rect">
            <a:avLst/>
          </a:prstGeom>
        </p:spPr>
      </p:pic>
      <p:sp>
        <p:nvSpPr>
          <p:cNvPr id="6" name="TextBox 5"/>
          <p:cNvSpPr txBox="1"/>
          <p:nvPr/>
        </p:nvSpPr>
        <p:spPr>
          <a:xfrm>
            <a:off x="8622735" y="2431864"/>
            <a:ext cx="856325" cy="646331"/>
          </a:xfrm>
          <a:prstGeom prst="rect">
            <a:avLst/>
          </a:prstGeom>
        </p:spPr>
        <p:txBody>
          <a:bodyPr wrap="none" rtlCol="0">
            <a:spAutoFit/>
          </a:bodyPr>
          <a:lstStyle/>
          <a:p>
            <a:r>
              <a:rPr lang="en-US"/>
              <a:t>Main </a:t>
            </a:r>
            <a:br>
              <a:rPr lang="en-US"/>
            </a:br>
            <a:r>
              <a:rPr lang="en-US"/>
              <a:t>Mode</a:t>
            </a:r>
            <a:endParaRPr lang="en-US" dirty="0"/>
          </a:p>
        </p:txBody>
      </p:sp>
      <p:sp>
        <p:nvSpPr>
          <p:cNvPr id="7" name="TextBox 6"/>
          <p:cNvSpPr txBox="1"/>
          <p:nvPr/>
        </p:nvSpPr>
        <p:spPr>
          <a:xfrm>
            <a:off x="6448712" y="4075956"/>
            <a:ext cx="1114408" cy="646331"/>
          </a:xfrm>
          <a:prstGeom prst="rect">
            <a:avLst/>
          </a:prstGeom>
        </p:spPr>
        <p:txBody>
          <a:bodyPr wrap="none" rtlCol="0">
            <a:spAutoFit/>
          </a:bodyPr>
          <a:lstStyle/>
          <a:p>
            <a:r>
              <a:rPr lang="en-US"/>
              <a:t>Second </a:t>
            </a:r>
            <a:br>
              <a:rPr lang="en-US"/>
            </a:br>
            <a:r>
              <a:rPr lang="en-US"/>
              <a:t>Mode</a:t>
            </a:r>
          </a:p>
        </p:txBody>
      </p:sp>
      <p:sp>
        <p:nvSpPr>
          <p:cNvPr id="10" name="TextBox 9"/>
          <p:cNvSpPr txBox="1"/>
          <p:nvPr/>
        </p:nvSpPr>
        <p:spPr>
          <a:xfrm rot="3839090">
            <a:off x="8610595" y="4392683"/>
            <a:ext cx="1383712" cy="369332"/>
          </a:xfrm>
          <a:prstGeom prst="rect">
            <a:avLst/>
          </a:prstGeom>
        </p:spPr>
        <p:txBody>
          <a:bodyPr wrap="none" rtlCol="0">
            <a:spAutoFit/>
          </a:bodyPr>
          <a:lstStyle/>
          <a:p>
            <a:r>
              <a:rPr lang="en-US"/>
              <a:t>Skew Right</a:t>
            </a:r>
            <a:endParaRPr lang="en-US" dirty="0"/>
          </a:p>
        </p:txBody>
      </p:sp>
      <p:sp>
        <p:nvSpPr>
          <p:cNvPr id="11" name="TextBox 10"/>
          <p:cNvSpPr txBox="1"/>
          <p:nvPr/>
        </p:nvSpPr>
        <p:spPr>
          <a:xfrm>
            <a:off x="9771861" y="5421065"/>
            <a:ext cx="700833" cy="369332"/>
          </a:xfrm>
          <a:prstGeom prst="rect">
            <a:avLst/>
          </a:prstGeom>
        </p:spPr>
        <p:txBody>
          <a:bodyPr wrap="none" rtlCol="0">
            <a:spAutoFit/>
          </a:bodyPr>
          <a:lstStyle/>
          <a:p>
            <a:r>
              <a:rPr lang="en-US"/>
              <a:t>Gap</a:t>
            </a:r>
            <a:endParaRPr lang="en-US" dirty="0"/>
          </a:p>
        </p:txBody>
      </p:sp>
      <p:sp>
        <p:nvSpPr>
          <p:cNvPr id="12" name="TextBox 11"/>
          <p:cNvSpPr txBox="1"/>
          <p:nvPr/>
        </p:nvSpPr>
        <p:spPr>
          <a:xfrm>
            <a:off x="10464708" y="5095435"/>
            <a:ext cx="1007007" cy="369332"/>
          </a:xfrm>
          <a:prstGeom prst="rect">
            <a:avLst/>
          </a:prstGeom>
        </p:spPr>
        <p:txBody>
          <a:bodyPr wrap="none" rtlCol="0">
            <a:spAutoFit/>
          </a:bodyPr>
          <a:lstStyle/>
          <a:p>
            <a:r>
              <a:rPr lang="en-US" dirty="0"/>
              <a:t>Outliers</a:t>
            </a:r>
          </a:p>
        </p:txBody>
      </p:sp>
      <p:sp>
        <p:nvSpPr>
          <p:cNvPr id="13" name="TextBox 12"/>
          <p:cNvSpPr txBox="1"/>
          <p:nvPr/>
        </p:nvSpPr>
        <p:spPr>
          <a:xfrm>
            <a:off x="8212358" y="5962541"/>
            <a:ext cx="620683" cy="369332"/>
          </a:xfrm>
          <a:prstGeom prst="rect">
            <a:avLst/>
          </a:prstGeom>
        </p:spPr>
        <p:txBody>
          <a:bodyPr wrap="none" rtlCol="0">
            <a:spAutoFit/>
          </a:bodyPr>
          <a:lstStyle/>
          <a:p>
            <a:r>
              <a:rPr lang="en-US"/>
              <a:t>Rug</a:t>
            </a:r>
            <a:endParaRPr lang="en-US" dirty="0"/>
          </a:p>
        </p:txBody>
      </p:sp>
      <p:sp>
        <p:nvSpPr>
          <p:cNvPr id="14" name="TextBox 13"/>
          <p:cNvSpPr txBox="1"/>
          <p:nvPr/>
        </p:nvSpPr>
        <p:spPr>
          <a:xfrm rot="16200000">
            <a:off x="7897630" y="4695740"/>
            <a:ext cx="1305165" cy="369332"/>
          </a:xfrm>
          <a:prstGeom prst="rect">
            <a:avLst/>
          </a:prstGeom>
        </p:spPr>
        <p:txBody>
          <a:bodyPr wrap="none" rtlCol="0">
            <a:spAutoFit/>
          </a:bodyPr>
          <a:lstStyle/>
          <a:p>
            <a:r>
              <a:rPr lang="en-US"/>
              <a:t>Histogram</a:t>
            </a:r>
            <a:endParaRPr lang="en-US" dirty="0"/>
          </a:p>
        </p:txBody>
      </p:sp>
      <p:cxnSp>
        <p:nvCxnSpPr>
          <p:cNvPr id="16" name="Straight Arrow Connector 15"/>
          <p:cNvCxnSpPr/>
          <p:nvPr/>
        </p:nvCxnSpPr>
        <p:spPr>
          <a:xfrm flipV="1">
            <a:off x="8622735" y="5840146"/>
            <a:ext cx="54053" cy="2031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7" name="TextBox 16"/>
          <p:cNvSpPr txBox="1"/>
          <p:nvPr/>
        </p:nvSpPr>
        <p:spPr>
          <a:xfrm>
            <a:off x="6448712" y="2790248"/>
            <a:ext cx="1410964" cy="923330"/>
          </a:xfrm>
          <a:prstGeom prst="rect">
            <a:avLst/>
          </a:prstGeom>
        </p:spPr>
        <p:txBody>
          <a:bodyPr wrap="none" rtlCol="0">
            <a:spAutoFit/>
          </a:bodyPr>
          <a:lstStyle/>
          <a:p>
            <a:pPr algn="r"/>
            <a:r>
              <a:rPr lang="en-US"/>
              <a:t>Smoothed </a:t>
            </a:r>
            <a:br>
              <a:rPr lang="en-US"/>
            </a:br>
            <a:r>
              <a:rPr lang="en-US"/>
              <a:t>Density </a:t>
            </a:r>
            <a:br>
              <a:rPr lang="en-US"/>
            </a:br>
            <a:r>
              <a:rPr lang="en-US"/>
              <a:t>Estimator</a:t>
            </a:r>
          </a:p>
        </p:txBody>
      </p:sp>
      <p:cxnSp>
        <p:nvCxnSpPr>
          <p:cNvPr id="19" name="Straight Arrow Connector 18"/>
          <p:cNvCxnSpPr/>
          <p:nvPr/>
        </p:nvCxnSpPr>
        <p:spPr>
          <a:xfrm>
            <a:off x="7661282" y="3721481"/>
            <a:ext cx="551076" cy="1363184"/>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64191" y="76620"/>
            <a:ext cx="10801350" cy="1325563"/>
          </a:xfrm>
        </p:spPr>
        <p:txBody>
          <a:bodyPr>
            <a:normAutofit/>
          </a:bodyPr>
          <a:lstStyle/>
          <a:p>
            <a:r>
              <a:rPr lang="en-US" sz="3600" dirty="0"/>
              <a:t>Histograms, Rug Plots, and KDE Interpolation</a:t>
            </a:r>
          </a:p>
        </p:txBody>
      </p:sp>
      <p:sp>
        <p:nvSpPr>
          <p:cNvPr id="3" name="Content Placeholder 2"/>
          <p:cNvSpPr>
            <a:spLocks noGrp="1"/>
          </p:cNvSpPr>
          <p:nvPr>
            <p:ph idx="1"/>
          </p:nvPr>
        </p:nvSpPr>
        <p:spPr>
          <a:xfrm>
            <a:off x="502022" y="1254265"/>
            <a:ext cx="11116235" cy="5240664"/>
          </a:xfrm>
        </p:spPr>
        <p:txBody>
          <a:bodyPr>
            <a:normAutofit/>
          </a:bodyPr>
          <a:lstStyle/>
          <a:p>
            <a:pPr marL="14287" indent="0">
              <a:buNone/>
            </a:pPr>
            <a:r>
              <a:rPr lang="en-US" dirty="0"/>
              <a:t>Describes distribution of data </a:t>
            </a:r>
            <a:r>
              <a:rPr lang="mr-IN" dirty="0"/>
              <a:t>–</a:t>
            </a:r>
            <a:r>
              <a:rPr lang="en-US" dirty="0"/>
              <a:t> relative prevalence of values</a:t>
            </a:r>
          </a:p>
          <a:p>
            <a:r>
              <a:rPr lang="en-US" dirty="0"/>
              <a:t>Histogram</a:t>
            </a:r>
          </a:p>
          <a:p>
            <a:pPr lvl="1"/>
            <a:r>
              <a:rPr lang="en-US" dirty="0"/>
              <a:t>relative frequency of values </a:t>
            </a:r>
          </a:p>
          <a:p>
            <a:pPr lvl="1"/>
            <a:r>
              <a:rPr lang="en-US" dirty="0"/>
              <a:t>Tradeoff of bin sizes</a:t>
            </a:r>
          </a:p>
          <a:p>
            <a:r>
              <a:rPr lang="en-US" dirty="0"/>
              <a:t>Rug Plot</a:t>
            </a:r>
          </a:p>
          <a:p>
            <a:pPr lvl="1"/>
            <a:r>
              <a:rPr lang="en-US" dirty="0"/>
              <a:t>Shows the actual data </a:t>
            </a:r>
            <a:br>
              <a:rPr lang="en-US" dirty="0"/>
            </a:br>
            <a:r>
              <a:rPr lang="en-US" dirty="0"/>
              <a:t>locations</a:t>
            </a:r>
          </a:p>
          <a:p>
            <a:r>
              <a:rPr lang="en-US" dirty="0"/>
              <a:t>Smoothed density estimator</a:t>
            </a:r>
          </a:p>
          <a:p>
            <a:pPr lvl="1"/>
            <a:r>
              <a:rPr lang="en-US" dirty="0"/>
              <a:t>Tradeoff of “bandwidth” </a:t>
            </a:r>
            <a:br>
              <a:rPr lang="en-US" dirty="0"/>
            </a:br>
            <a:r>
              <a:rPr lang="en-US" dirty="0"/>
              <a:t>parameter (more on this later) </a:t>
            </a:r>
          </a:p>
        </p:txBody>
      </p:sp>
    </p:spTree>
    <p:extLst>
      <p:ext uri="{BB962C8B-B14F-4D97-AF65-F5344CB8AC3E}">
        <p14:creationId xmlns:p14="http://schemas.microsoft.com/office/powerpoint/2010/main" val="40160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P spid="14"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36460" y="1692603"/>
            <a:ext cx="2727652" cy="5455303"/>
          </a:xfrm>
          <a:prstGeom prst="rect">
            <a:avLst/>
          </a:prstGeom>
        </p:spPr>
      </p:pic>
      <p:sp>
        <p:nvSpPr>
          <p:cNvPr id="7" name="TextBox 6"/>
          <p:cNvSpPr txBox="1"/>
          <p:nvPr/>
        </p:nvSpPr>
        <p:spPr>
          <a:xfrm>
            <a:off x="3647489" y="5787757"/>
            <a:ext cx="1808508" cy="369332"/>
          </a:xfrm>
          <a:prstGeom prst="rect">
            <a:avLst/>
          </a:prstGeom>
        </p:spPr>
        <p:txBody>
          <a:bodyPr wrap="none" rtlCol="0">
            <a:spAutoFit/>
          </a:bodyPr>
          <a:lstStyle/>
          <a:p>
            <a:r>
              <a:rPr lang="en-US" dirty="0"/>
              <a:t>Lower Quartile</a:t>
            </a:r>
          </a:p>
        </p:txBody>
      </p:sp>
      <p:sp>
        <p:nvSpPr>
          <p:cNvPr id="8" name="TextBox 7"/>
          <p:cNvSpPr txBox="1"/>
          <p:nvPr/>
        </p:nvSpPr>
        <p:spPr>
          <a:xfrm>
            <a:off x="3628015" y="4349527"/>
            <a:ext cx="1822935" cy="369332"/>
          </a:xfrm>
          <a:prstGeom prst="rect">
            <a:avLst/>
          </a:prstGeom>
        </p:spPr>
        <p:txBody>
          <a:bodyPr wrap="none" rtlCol="0">
            <a:spAutoFit/>
          </a:bodyPr>
          <a:lstStyle/>
          <a:p>
            <a:r>
              <a:rPr lang="en-US" dirty="0"/>
              <a:t>Upper Quartile</a:t>
            </a:r>
          </a:p>
        </p:txBody>
      </p:sp>
      <p:sp>
        <p:nvSpPr>
          <p:cNvPr id="9" name="TextBox 8"/>
          <p:cNvSpPr txBox="1"/>
          <p:nvPr/>
        </p:nvSpPr>
        <p:spPr>
          <a:xfrm>
            <a:off x="1783211" y="4772515"/>
            <a:ext cx="1587358" cy="923330"/>
          </a:xfrm>
          <a:prstGeom prst="rect">
            <a:avLst/>
          </a:prstGeom>
        </p:spPr>
        <p:txBody>
          <a:bodyPr wrap="none" rtlCol="0">
            <a:spAutoFit/>
          </a:bodyPr>
          <a:lstStyle/>
          <a:p>
            <a:pPr algn="r"/>
            <a:r>
              <a:rPr lang="en-US" dirty="0"/>
              <a:t>Interquartile </a:t>
            </a:r>
          </a:p>
          <a:p>
            <a:pPr algn="r"/>
            <a:r>
              <a:rPr lang="en-US" dirty="0"/>
              <a:t>Range (IQR)</a:t>
            </a:r>
          </a:p>
          <a:p>
            <a:pPr algn="r"/>
            <a:r>
              <a:rPr lang="en-US" dirty="0"/>
              <a:t>50</a:t>
            </a:r>
            <a:r>
              <a:rPr lang="en-US" i="1" dirty="0"/>
              <a:t>% of Data</a:t>
            </a:r>
            <a:endParaRPr lang="en-US" dirty="0"/>
          </a:p>
        </p:txBody>
      </p:sp>
      <p:sp>
        <p:nvSpPr>
          <p:cNvPr id="16" name="Rectangle 15"/>
          <p:cNvSpPr/>
          <p:nvPr/>
        </p:nvSpPr>
        <p:spPr>
          <a:xfrm>
            <a:off x="3416260" y="2477429"/>
            <a:ext cx="1007007" cy="369332"/>
          </a:xfrm>
          <a:prstGeom prst="rect">
            <a:avLst/>
          </a:prstGeom>
        </p:spPr>
        <p:txBody>
          <a:bodyPr wrap="none">
            <a:spAutoFit/>
          </a:bodyPr>
          <a:lstStyle/>
          <a:p>
            <a:r>
              <a:rPr lang="en-US"/>
              <a:t>Outliers</a:t>
            </a:r>
            <a:endParaRPr lang="en-US" dirty="0"/>
          </a:p>
        </p:txBody>
      </p:sp>
      <p:sp>
        <p:nvSpPr>
          <p:cNvPr id="18" name="TextBox 17"/>
          <p:cNvSpPr txBox="1"/>
          <p:nvPr/>
        </p:nvSpPr>
        <p:spPr>
          <a:xfrm>
            <a:off x="3961704" y="3797300"/>
            <a:ext cx="1018227" cy="369332"/>
          </a:xfrm>
          <a:prstGeom prst="rect">
            <a:avLst/>
          </a:prstGeom>
        </p:spPr>
        <p:txBody>
          <a:bodyPr wrap="none" rtlCol="0">
            <a:spAutoFit/>
          </a:bodyPr>
          <a:lstStyle/>
          <a:p>
            <a:r>
              <a:rPr lang="en-US" dirty="0"/>
              <a:t>Whisker</a:t>
            </a:r>
          </a:p>
        </p:txBody>
      </p:sp>
      <p:sp>
        <p:nvSpPr>
          <p:cNvPr id="21" name="TextBox 20"/>
          <p:cNvSpPr txBox="1"/>
          <p:nvPr/>
        </p:nvSpPr>
        <p:spPr>
          <a:xfrm>
            <a:off x="3931411" y="4834219"/>
            <a:ext cx="1050288" cy="369332"/>
          </a:xfrm>
          <a:prstGeom prst="rect">
            <a:avLst/>
          </a:prstGeom>
        </p:spPr>
        <p:txBody>
          <a:bodyPr wrap="none" rtlCol="0">
            <a:spAutoFit/>
          </a:bodyPr>
          <a:lstStyle/>
          <a:p>
            <a:r>
              <a:rPr lang="en-US" dirty="0">
                <a:solidFill>
                  <a:schemeClr val="bg1"/>
                </a:solidFill>
              </a:rPr>
              <a:t>Median</a:t>
            </a:r>
          </a:p>
        </p:txBody>
      </p:sp>
      <p:cxnSp>
        <p:nvCxnSpPr>
          <p:cNvPr id="22" name="Straight Connector 21"/>
          <p:cNvCxnSpPr/>
          <p:nvPr/>
        </p:nvCxnSpPr>
        <p:spPr>
          <a:xfrm>
            <a:off x="3614161" y="4900064"/>
            <a:ext cx="1638561" cy="0"/>
          </a:xfrm>
          <a:prstGeom prst="line">
            <a:avLst/>
          </a:prstGeom>
          <a:ln w="28575">
            <a:solidFill>
              <a:schemeClr val="bg1"/>
            </a:solidFill>
          </a:ln>
        </p:spPr>
        <p:style>
          <a:lnRef idx="1">
            <a:schemeClr val="accent1"/>
          </a:lnRef>
          <a:fillRef idx="0">
            <a:schemeClr val="accent1"/>
          </a:fillRef>
          <a:effectRef idx="1">
            <a:schemeClr val="accent1"/>
          </a:effectRef>
          <a:fontRef idx="minor">
            <a:schemeClr val="tx1"/>
          </a:fontRef>
        </p:style>
      </p:cxnSp>
      <p:sp>
        <p:nvSpPr>
          <p:cNvPr id="28" name="Left Brace 27"/>
          <p:cNvSpPr/>
          <p:nvPr/>
        </p:nvSpPr>
        <p:spPr>
          <a:xfrm>
            <a:off x="3335084" y="4680603"/>
            <a:ext cx="231441" cy="110715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552450" y="-42618"/>
            <a:ext cx="10801350" cy="1325563"/>
          </a:xfrm>
        </p:spPr>
        <p:txBody>
          <a:bodyPr/>
          <a:lstStyle/>
          <a:p>
            <a:r>
              <a:rPr lang="en-US" dirty="0"/>
              <a:t>Box Charts</a:t>
            </a:r>
          </a:p>
        </p:txBody>
      </p:sp>
      <p:sp>
        <p:nvSpPr>
          <p:cNvPr id="3" name="Content Placeholder 2"/>
          <p:cNvSpPr>
            <a:spLocks noGrp="1"/>
          </p:cNvSpPr>
          <p:nvPr>
            <p:ph idx="1"/>
          </p:nvPr>
        </p:nvSpPr>
        <p:spPr>
          <a:xfrm>
            <a:off x="838200" y="1143155"/>
            <a:ext cx="10515600" cy="863787"/>
          </a:xfrm>
        </p:spPr>
        <p:txBody>
          <a:bodyPr>
            <a:normAutofit/>
          </a:bodyPr>
          <a:lstStyle/>
          <a:p>
            <a:r>
              <a:rPr lang="en-US" dirty="0"/>
              <a:t>Useful for summarizing distributions and comparing multiple distributions</a:t>
            </a:r>
          </a:p>
        </p:txBody>
      </p:sp>
      <p:sp>
        <p:nvSpPr>
          <p:cNvPr id="4" name="TextBox 3"/>
          <p:cNvSpPr txBox="1"/>
          <p:nvPr/>
        </p:nvSpPr>
        <p:spPr>
          <a:xfrm>
            <a:off x="6145182" y="3443357"/>
            <a:ext cx="4254978" cy="1631216"/>
          </a:xfrm>
          <a:prstGeom prst="rect">
            <a:avLst/>
          </a:prstGeom>
        </p:spPr>
        <p:txBody>
          <a:bodyPr wrap="square" rtlCol="0">
            <a:spAutoFit/>
          </a:bodyPr>
          <a:lstStyle/>
          <a:p>
            <a:r>
              <a:rPr lang="en-US" sz="2000" dirty="0"/>
              <a:t>Outliers are 1.5 * IQR away from lower and upper quartiles.</a:t>
            </a:r>
          </a:p>
          <a:p>
            <a:endParaRPr lang="en-US" sz="2000" dirty="0"/>
          </a:p>
          <a:p>
            <a:r>
              <a:rPr lang="en-US" sz="2000" dirty="0"/>
              <a:t>(in some implementations</a:t>
            </a:r>
            <a:r>
              <a:rPr lang="en-US" sz="2000"/>
              <a:t>, others use 3*IQR, …)</a:t>
            </a:r>
            <a:endParaRPr lang="en-US" sz="2000" dirty="0"/>
          </a:p>
        </p:txBody>
      </p:sp>
      <p:sp>
        <p:nvSpPr>
          <p:cNvPr id="19" name="Left Brace 18"/>
          <p:cNvSpPr/>
          <p:nvPr/>
        </p:nvSpPr>
        <p:spPr>
          <a:xfrm rot="10800000">
            <a:off x="5305519" y="3075839"/>
            <a:ext cx="736986" cy="1589449"/>
          </a:xfrm>
          <a:prstGeom prst="leftBrace">
            <a:avLst>
              <a:gd name="adj1" fmla="val 36835"/>
              <a:gd name="adj2" fmla="val 5133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780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6" grpId="0"/>
      <p:bldP spid="18" grpId="0"/>
      <p:bldP spid="21" grpId="0"/>
      <p:bldP spid="28" grpId="0" animBg="1"/>
      <p:bldP spid="4"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52450" y="1849974"/>
            <a:ext cx="11200606" cy="4986512"/>
            <a:chOff x="-2742406" y="0"/>
            <a:chExt cx="15404306" cy="6858000"/>
          </a:xfrm>
        </p:grpSpPr>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18400" y="0"/>
              <a:ext cx="5143500" cy="68580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27287" y="0"/>
              <a:ext cx="5143500" cy="68580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42406" y="0"/>
              <a:ext cx="5143500" cy="6858000"/>
            </a:xfrm>
            <a:prstGeom prst="rect">
              <a:avLst/>
            </a:prstGeom>
          </p:spPr>
        </p:pic>
      </p:grpSp>
      <p:sp>
        <p:nvSpPr>
          <p:cNvPr id="2" name="Title 1"/>
          <p:cNvSpPr>
            <a:spLocks noGrp="1"/>
          </p:cNvSpPr>
          <p:nvPr>
            <p:ph type="title"/>
          </p:nvPr>
        </p:nvSpPr>
        <p:spPr/>
        <p:txBody>
          <a:bodyPr/>
          <a:lstStyle/>
          <a:p>
            <a:r>
              <a:rPr lang="en-US" dirty="0"/>
              <a:t>Bar Charts</a:t>
            </a:r>
          </a:p>
        </p:txBody>
      </p:sp>
      <p:sp>
        <p:nvSpPr>
          <p:cNvPr id="3" name="Content Placeholder 2"/>
          <p:cNvSpPr>
            <a:spLocks noGrp="1"/>
          </p:cNvSpPr>
          <p:nvPr>
            <p:ph idx="1"/>
          </p:nvPr>
        </p:nvSpPr>
        <p:spPr>
          <a:xfrm>
            <a:off x="838200" y="1431487"/>
            <a:ext cx="10515600" cy="4351339"/>
          </a:xfrm>
        </p:spPr>
        <p:txBody>
          <a:bodyPr/>
          <a:lstStyle/>
          <a:p>
            <a:r>
              <a:rPr lang="en-US" dirty="0"/>
              <a:t>Used to compare nominal and ordinal data.</a:t>
            </a:r>
          </a:p>
          <a:p>
            <a:pPr lvl="1"/>
            <a:r>
              <a:rPr lang="en-US" dirty="0"/>
              <a:t>Consider sorting by category or frequency</a:t>
            </a:r>
          </a:p>
          <a:p>
            <a:endParaRPr lang="en-US" dirty="0"/>
          </a:p>
        </p:txBody>
      </p:sp>
      <p:sp>
        <p:nvSpPr>
          <p:cNvPr id="23" name="TextBox 22"/>
          <p:cNvSpPr txBox="1"/>
          <p:nvPr/>
        </p:nvSpPr>
        <p:spPr>
          <a:xfrm>
            <a:off x="1309022" y="2699898"/>
            <a:ext cx="1790875" cy="1200329"/>
          </a:xfrm>
          <a:prstGeom prst="rect">
            <a:avLst/>
          </a:prstGeom>
        </p:spPr>
        <p:txBody>
          <a:bodyPr wrap="none" rtlCol="0">
            <a:spAutoFit/>
          </a:bodyPr>
          <a:lstStyle/>
          <a:p>
            <a:pPr algn="r"/>
            <a:r>
              <a:rPr lang="en-US" sz="2400"/>
              <a:t>Titanic </a:t>
            </a:r>
          </a:p>
          <a:p>
            <a:pPr algn="r"/>
            <a:r>
              <a:rPr lang="en-US" sz="2400" dirty="0"/>
              <a:t>Passenger </a:t>
            </a:r>
          </a:p>
          <a:p>
            <a:pPr algn="r"/>
            <a:r>
              <a:rPr lang="en-US" sz="2400" dirty="0"/>
              <a:t>Manifest </a:t>
            </a:r>
          </a:p>
        </p:txBody>
      </p:sp>
      <p:sp>
        <p:nvSpPr>
          <p:cNvPr id="24" name="TextBox 23"/>
          <p:cNvSpPr txBox="1"/>
          <p:nvPr/>
        </p:nvSpPr>
        <p:spPr>
          <a:xfrm>
            <a:off x="2082815" y="6369081"/>
            <a:ext cx="755335" cy="369332"/>
          </a:xfrm>
          <a:prstGeom prst="rect">
            <a:avLst/>
          </a:prstGeom>
          <a:solidFill>
            <a:schemeClr val="bg1"/>
          </a:solidFill>
        </p:spPr>
        <p:txBody>
          <a:bodyPr wrap="none" rtlCol="0">
            <a:spAutoFit/>
          </a:bodyPr>
          <a:lstStyle/>
          <a:p>
            <a:r>
              <a:rPr lang="en-US"/>
              <a:t>Class</a:t>
            </a:r>
          </a:p>
        </p:txBody>
      </p:sp>
      <p:sp>
        <p:nvSpPr>
          <p:cNvPr id="25" name="TextBox 24"/>
          <p:cNvSpPr txBox="1"/>
          <p:nvPr/>
        </p:nvSpPr>
        <p:spPr>
          <a:xfrm>
            <a:off x="5953125" y="6369081"/>
            <a:ext cx="561372" cy="369332"/>
          </a:xfrm>
          <a:prstGeom prst="rect">
            <a:avLst/>
          </a:prstGeom>
          <a:solidFill>
            <a:schemeClr val="bg1"/>
          </a:solidFill>
        </p:spPr>
        <p:txBody>
          <a:bodyPr wrap="none" rtlCol="0">
            <a:spAutoFit/>
          </a:bodyPr>
          <a:lstStyle/>
          <a:p>
            <a:r>
              <a:rPr lang="en-US" dirty="0"/>
              <a:t>Sex</a:t>
            </a:r>
          </a:p>
        </p:txBody>
      </p:sp>
      <p:sp>
        <p:nvSpPr>
          <p:cNvPr id="30" name="TextBox 29"/>
          <p:cNvSpPr txBox="1"/>
          <p:nvPr/>
        </p:nvSpPr>
        <p:spPr>
          <a:xfrm>
            <a:off x="9340948" y="6298183"/>
            <a:ext cx="1122423" cy="369332"/>
          </a:xfrm>
          <a:prstGeom prst="rect">
            <a:avLst/>
          </a:prstGeom>
          <a:solidFill>
            <a:schemeClr val="bg1"/>
          </a:solidFill>
        </p:spPr>
        <p:txBody>
          <a:bodyPr wrap="none" rtlCol="0">
            <a:spAutoFit/>
          </a:bodyPr>
          <a:lstStyle/>
          <a:p>
            <a:r>
              <a:rPr lang="en-US"/>
              <a:t>Survived</a:t>
            </a:r>
            <a:endParaRPr lang="en-US" dirty="0"/>
          </a:p>
        </p:txBody>
      </p:sp>
    </p:spTree>
    <p:extLst>
      <p:ext uri="{BB962C8B-B14F-4D97-AF65-F5344CB8AC3E}">
        <p14:creationId xmlns:p14="http://schemas.microsoft.com/office/powerpoint/2010/main" val="1394142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Multivariate Relationships</a:t>
            </a:r>
          </a:p>
        </p:txBody>
      </p:sp>
      <p:sp>
        <p:nvSpPr>
          <p:cNvPr id="4" name="Content Placeholder 3"/>
          <p:cNvSpPr>
            <a:spLocks noGrp="1"/>
          </p:cNvSpPr>
          <p:nvPr>
            <p:ph idx="1"/>
          </p:nvPr>
        </p:nvSpPr>
        <p:spPr>
          <a:xfrm>
            <a:off x="811530" y="1646238"/>
            <a:ext cx="10515600" cy="4351339"/>
          </a:xfrm>
        </p:spPr>
        <p:txBody>
          <a:bodyPr>
            <a:normAutofit/>
          </a:bodyPr>
          <a:lstStyle/>
          <a:p>
            <a:r>
              <a:rPr lang="en-US" dirty="0"/>
              <a:t>Conditioning on a range of values (e.g., ages in groups) and construct side by side box-plots or bar charts</a:t>
            </a:r>
          </a:p>
          <a:p>
            <a:endParaRPr lang="en-US" dirty="0"/>
          </a:p>
          <a:p>
            <a:endParaRPr lang="en-US" dirty="0"/>
          </a:p>
          <a:p>
            <a:endParaRPr lang="en-US" dirty="0"/>
          </a:p>
        </p:txBody>
      </p:sp>
      <p:grpSp>
        <p:nvGrpSpPr>
          <p:cNvPr id="5" name="Group 4"/>
          <p:cNvGrpSpPr/>
          <p:nvPr/>
        </p:nvGrpSpPr>
        <p:grpSpPr>
          <a:xfrm>
            <a:off x="441813" y="2857501"/>
            <a:ext cx="5398585" cy="3696967"/>
            <a:chOff x="811530" y="2493112"/>
            <a:chExt cx="5937553" cy="4066054"/>
          </a:xfrm>
        </p:grpSpPr>
        <p:pic>
          <p:nvPicPr>
            <p:cNvPr id="6" name="Picture 5"/>
            <p:cNvPicPr>
              <a:picLocks noChangeAspect="1"/>
            </p:cNvPicPr>
            <p:nvPr/>
          </p:nvPicPr>
          <p:blipFill>
            <a:blip r:embed="rId2"/>
            <a:stretch>
              <a:fillRect/>
            </a:stretch>
          </p:blipFill>
          <p:spPr>
            <a:xfrm>
              <a:off x="811530" y="2493112"/>
              <a:ext cx="5937553" cy="4066054"/>
            </a:xfrm>
            <a:prstGeom prst="rect">
              <a:avLst/>
            </a:prstGeom>
          </p:spPr>
        </p:pic>
        <p:sp>
          <p:nvSpPr>
            <p:cNvPr id="7" name="TextBox 6"/>
            <p:cNvSpPr txBox="1"/>
            <p:nvPr/>
          </p:nvSpPr>
          <p:spPr>
            <a:xfrm>
              <a:off x="1519310" y="3742005"/>
              <a:ext cx="1903085" cy="369332"/>
            </a:xfrm>
            <a:prstGeom prst="rect">
              <a:avLst/>
            </a:prstGeom>
          </p:spPr>
          <p:txBody>
            <a:bodyPr wrap="none" rtlCol="0">
              <a:spAutoFit/>
            </a:bodyPr>
            <a:lstStyle/>
            <a:p>
              <a:r>
                <a:rPr lang="en-US"/>
                <a:t>Titanic Survivors</a:t>
              </a:r>
            </a:p>
          </p:txBody>
        </p:sp>
      </p:grpSp>
      <p:grpSp>
        <p:nvGrpSpPr>
          <p:cNvPr id="3" name="Group 2"/>
          <p:cNvGrpSpPr/>
          <p:nvPr/>
        </p:nvGrpSpPr>
        <p:grpSpPr>
          <a:xfrm>
            <a:off x="5653087" y="2414588"/>
            <a:ext cx="6644232" cy="4429488"/>
            <a:chOff x="4513635" y="1654953"/>
            <a:chExt cx="7783684" cy="5189123"/>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3635" y="1654953"/>
              <a:ext cx="7783684" cy="5189123"/>
            </a:xfrm>
            <a:prstGeom prst="rect">
              <a:avLst/>
            </a:prstGeom>
          </p:spPr>
        </p:pic>
        <p:sp>
          <p:nvSpPr>
            <p:cNvPr id="13" name="TextBox 12"/>
            <p:cNvSpPr txBox="1"/>
            <p:nvPr/>
          </p:nvSpPr>
          <p:spPr>
            <a:xfrm>
              <a:off x="7603882" y="1938393"/>
              <a:ext cx="3530134" cy="369333"/>
            </a:xfrm>
            <a:prstGeom prst="rect">
              <a:avLst/>
            </a:prstGeom>
          </p:spPr>
          <p:txBody>
            <a:bodyPr wrap="none" rtlCol="0">
              <a:spAutoFit/>
            </a:bodyPr>
            <a:lstStyle/>
            <a:p>
              <a:r>
                <a:rPr lang="en-US" dirty="0"/>
                <a:t>Comparison </a:t>
              </a:r>
              <a:r>
                <a:rPr lang="en-US"/>
                <a:t>of Restaurant Bills</a:t>
              </a:r>
              <a:endParaRPr lang="en-US" dirty="0"/>
            </a:p>
          </p:txBody>
        </p:sp>
      </p:grpSp>
    </p:spTree>
    <p:extLst>
      <p:ext uri="{BB962C8B-B14F-4D97-AF65-F5344CB8AC3E}">
        <p14:creationId xmlns:p14="http://schemas.microsoft.com/office/powerpoint/2010/main" val="2677355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2554947"/>
            <a:ext cx="5840398" cy="3999522"/>
          </a:xfrm>
          <a:prstGeom prst="rect">
            <a:avLst/>
          </a:prstGeom>
        </p:spPr>
      </p:pic>
      <p:sp>
        <p:nvSpPr>
          <p:cNvPr id="7" name="TextBox 6"/>
          <p:cNvSpPr txBox="1"/>
          <p:nvPr/>
        </p:nvSpPr>
        <p:spPr>
          <a:xfrm>
            <a:off x="696200" y="3683392"/>
            <a:ext cx="2473754" cy="461665"/>
          </a:xfrm>
          <a:prstGeom prst="rect">
            <a:avLst/>
          </a:prstGeom>
        </p:spPr>
        <p:txBody>
          <a:bodyPr wrap="none" rtlCol="0">
            <a:spAutoFit/>
          </a:bodyPr>
          <a:lstStyle/>
          <a:p>
            <a:r>
              <a:rPr lang="en-US" sz="2400" dirty="0"/>
              <a:t>Titanic Survivors</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10223" y="2185988"/>
            <a:ext cx="6987132" cy="4658088"/>
          </a:xfrm>
          <a:prstGeom prst="rect">
            <a:avLst/>
          </a:prstGeom>
        </p:spPr>
      </p:pic>
      <p:sp>
        <p:nvSpPr>
          <p:cNvPr id="13" name="TextBox 12"/>
          <p:cNvSpPr txBox="1"/>
          <p:nvPr/>
        </p:nvSpPr>
        <p:spPr>
          <a:xfrm>
            <a:off x="7417589" y="2324114"/>
            <a:ext cx="4645824" cy="461665"/>
          </a:xfrm>
          <a:prstGeom prst="rect">
            <a:avLst/>
          </a:prstGeom>
        </p:spPr>
        <p:txBody>
          <a:bodyPr wrap="none" rtlCol="0">
            <a:spAutoFit/>
          </a:bodyPr>
          <a:lstStyle/>
          <a:p>
            <a:r>
              <a:rPr lang="en-US" sz="2400" dirty="0"/>
              <a:t>Comparison of Restaurant Bills</a:t>
            </a:r>
          </a:p>
        </p:txBody>
      </p:sp>
      <p:sp>
        <p:nvSpPr>
          <p:cNvPr id="8" name="Title 7"/>
          <p:cNvSpPr>
            <a:spLocks noGrp="1"/>
          </p:cNvSpPr>
          <p:nvPr>
            <p:ph type="title"/>
          </p:nvPr>
        </p:nvSpPr>
        <p:spPr/>
        <p:txBody>
          <a:bodyPr>
            <a:normAutofit/>
          </a:bodyPr>
          <a:lstStyle/>
          <a:p>
            <a:r>
              <a:rPr lang="en-US" sz="4800" dirty="0">
                <a:hlinkClick r:id="rId4"/>
              </a:rPr>
              <a:t>http://bit.ly/ds100-fa18-</a:t>
            </a:r>
            <a:r>
              <a:rPr lang="en-US" sz="4800" dirty="0"/>
              <a:t>edb </a:t>
            </a:r>
          </a:p>
        </p:txBody>
      </p:sp>
    </p:spTree>
    <p:extLst>
      <p:ext uri="{BB962C8B-B14F-4D97-AF65-F5344CB8AC3E}">
        <p14:creationId xmlns:p14="http://schemas.microsoft.com/office/powerpoint/2010/main" val="3709322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Data Demo</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69999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Public Datasets</a:t>
            </a:r>
          </a:p>
        </p:txBody>
      </p:sp>
      <p:sp>
        <p:nvSpPr>
          <p:cNvPr id="5" name="Content Placeholder 4"/>
          <p:cNvSpPr>
            <a:spLocks noGrp="1"/>
          </p:cNvSpPr>
          <p:nvPr>
            <p:ph idx="1"/>
          </p:nvPr>
        </p:nvSpPr>
        <p:spPr>
          <a:xfrm>
            <a:off x="838200" y="1825625"/>
            <a:ext cx="10515600" cy="4681192"/>
          </a:xfrm>
        </p:spPr>
        <p:txBody>
          <a:bodyPr>
            <a:normAutofit/>
          </a:bodyPr>
          <a:lstStyle/>
          <a:p>
            <a:r>
              <a:rPr lang="en-US" b="1" dirty="0"/>
              <a:t>Question:</a:t>
            </a:r>
            <a:r>
              <a:rPr lang="en-US" dirty="0"/>
              <a:t> For this analysis we will not begin with a detailed question but instead a rough goal of understanding Police activity.</a:t>
            </a:r>
          </a:p>
          <a:p>
            <a:r>
              <a:rPr lang="en-US" b="1" dirty="0"/>
              <a:t>Examine Two Data Sets:</a:t>
            </a:r>
          </a:p>
          <a:p>
            <a:pPr lvl="1"/>
            <a:r>
              <a:rPr lang="en-US" dirty="0"/>
              <a:t>Call data</a:t>
            </a:r>
          </a:p>
          <a:p>
            <a:pPr lvl="1"/>
            <a:r>
              <a:rPr lang="en-US" dirty="0"/>
              <a:t>Stop data</a:t>
            </a:r>
          </a:p>
          <a:p>
            <a:r>
              <a:rPr lang="en-US" dirty="0"/>
              <a:t>Today we will work through the basic process of data loading, some preliminary cleaning, and exploratory data analysis.</a:t>
            </a:r>
          </a:p>
        </p:txBody>
      </p:sp>
    </p:spTree>
    <p:extLst>
      <p:ext uri="{BB962C8B-B14F-4D97-AF65-F5344CB8AC3E}">
        <p14:creationId xmlns:p14="http://schemas.microsoft.com/office/powerpoint/2010/main" val="601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17644"/>
            <a:ext cx="10801350" cy="1325563"/>
          </a:xfrm>
        </p:spPr>
        <p:txBody>
          <a:bodyPr/>
          <a:lstStyle/>
          <a:p>
            <a:r>
              <a:rPr lang="en-US" dirty="0"/>
              <a:t>Call Data Description</a:t>
            </a:r>
          </a:p>
        </p:txBody>
      </p:sp>
      <p:sp>
        <p:nvSpPr>
          <p:cNvPr id="3" name="Content Placeholder 2"/>
          <p:cNvSpPr>
            <a:spLocks noGrp="1"/>
          </p:cNvSpPr>
          <p:nvPr>
            <p:ph idx="1"/>
          </p:nvPr>
        </p:nvSpPr>
        <p:spPr>
          <a:xfrm>
            <a:off x="838200" y="1389408"/>
            <a:ext cx="10515600" cy="5115170"/>
          </a:xfrm>
        </p:spPr>
        <p:txBody>
          <a:bodyPr>
            <a:normAutofit lnSpcReduction="10000"/>
          </a:bodyPr>
          <a:lstStyle/>
          <a:p>
            <a:pPr marL="14287" indent="0">
              <a:buNone/>
            </a:pPr>
            <a:r>
              <a:rPr lang="en-US" dirty="0">
                <a:solidFill>
                  <a:schemeClr val="tx1">
                    <a:lumMod val="50000"/>
                    <a:lumOff val="50000"/>
                  </a:schemeClr>
                </a:solidFill>
                <a:latin typeface="Times" charset="0"/>
                <a:ea typeface="Times" charset="0"/>
                <a:cs typeface="Times" charset="0"/>
              </a:rPr>
              <a:t>Data pulled from Public Safety Server using data created for Berkeley’s Crime View Community page. Displays </a:t>
            </a:r>
            <a:r>
              <a:rPr lang="en-US" b="1" dirty="0">
                <a:solidFill>
                  <a:srgbClr val="7030A0"/>
                </a:solidFill>
                <a:latin typeface="Times" charset="0"/>
                <a:ea typeface="Times" charset="0"/>
                <a:cs typeface="Times" charset="0"/>
              </a:rPr>
              <a:t>incidents reported </a:t>
            </a:r>
            <a:r>
              <a:rPr lang="en-US" dirty="0">
                <a:solidFill>
                  <a:schemeClr val="tx1">
                    <a:lumMod val="50000"/>
                    <a:lumOff val="50000"/>
                  </a:schemeClr>
                </a:solidFill>
                <a:latin typeface="Times" charset="0"/>
                <a:ea typeface="Times" charset="0"/>
                <a:cs typeface="Times" charset="0"/>
              </a:rPr>
              <a:t>for </a:t>
            </a:r>
            <a:r>
              <a:rPr lang="en-US" b="1" dirty="0">
                <a:solidFill>
                  <a:srgbClr val="7030A0"/>
                </a:solidFill>
                <a:latin typeface="Times" charset="0"/>
                <a:ea typeface="Times" charset="0"/>
                <a:cs typeface="Times" charset="0"/>
              </a:rPr>
              <a:t>the last 180 days</a:t>
            </a:r>
            <a:r>
              <a:rPr lang="en-US" dirty="0">
                <a:solidFill>
                  <a:schemeClr val="tx1">
                    <a:lumMod val="50000"/>
                    <a:lumOff val="50000"/>
                  </a:schemeClr>
                </a:solidFill>
                <a:latin typeface="Times" charset="0"/>
                <a:ea typeface="Times" charset="0"/>
                <a:cs typeface="Times" charset="0"/>
              </a:rPr>
              <a:t> along with </a:t>
            </a:r>
            <a:r>
              <a:rPr lang="en-US" b="1" dirty="0">
                <a:solidFill>
                  <a:srgbClr val="7030A0"/>
                </a:solidFill>
                <a:latin typeface="Times" charset="0"/>
                <a:ea typeface="Times" charset="0"/>
                <a:cs typeface="Times" charset="0"/>
              </a:rPr>
              <a:t>time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date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day of week </a:t>
            </a:r>
            <a:r>
              <a:rPr lang="en-US" dirty="0">
                <a:solidFill>
                  <a:schemeClr val="tx1">
                    <a:lumMod val="50000"/>
                    <a:lumOff val="50000"/>
                  </a:schemeClr>
                </a:solidFill>
                <a:latin typeface="Times" charset="0"/>
                <a:ea typeface="Times" charset="0"/>
                <a:cs typeface="Times" charset="0"/>
              </a:rPr>
              <a:t>and </a:t>
            </a:r>
            <a:r>
              <a:rPr lang="en-US" b="1" dirty="0">
                <a:solidFill>
                  <a:srgbClr val="7030A0"/>
                </a:solidFill>
                <a:latin typeface="Times" charset="0"/>
                <a:ea typeface="Times" charset="0"/>
                <a:cs typeface="Times" charset="0"/>
              </a:rPr>
              <a:t>block level location information</a:t>
            </a:r>
            <a:r>
              <a:rPr lang="en-US" b="1" dirty="0">
                <a:solidFill>
                  <a:schemeClr val="tx1">
                    <a:lumMod val="50000"/>
                    <a:lumOff val="50000"/>
                  </a:schemeClr>
                </a:solidFill>
                <a:latin typeface="Times" charset="0"/>
                <a:ea typeface="Times" charset="0"/>
                <a:cs typeface="Times" charset="0"/>
              </a:rPr>
              <a:t>.</a:t>
            </a:r>
          </a:p>
          <a:p>
            <a:pPr marL="14287" indent="0">
              <a:buNone/>
            </a:pPr>
            <a:r>
              <a:rPr lang="en-US" dirty="0">
                <a:solidFill>
                  <a:schemeClr val="tx1">
                    <a:lumMod val="50000"/>
                    <a:lumOff val="50000"/>
                  </a:schemeClr>
                </a:solidFill>
                <a:latin typeface="Times" charset="0"/>
                <a:ea typeface="Times" charset="0"/>
                <a:cs typeface="Times" charset="0"/>
              </a:rPr>
              <a:t>The dataset reflects crimes as they have been reported to the BPD based on preliminary information </a:t>
            </a:r>
            <a:r>
              <a:rPr lang="en-US" b="1" dirty="0">
                <a:solidFill>
                  <a:srgbClr val="7030A0"/>
                </a:solidFill>
                <a:latin typeface="Times" charset="0"/>
                <a:ea typeface="Times" charset="0"/>
                <a:cs typeface="Times" charset="0"/>
              </a:rPr>
              <a:t>supplied by the reporting parties</a:t>
            </a:r>
            <a:r>
              <a:rPr lang="en-US" dirty="0">
                <a:solidFill>
                  <a:schemeClr val="tx1">
                    <a:lumMod val="50000"/>
                    <a:lumOff val="50000"/>
                  </a:schemeClr>
                </a:solidFill>
                <a:latin typeface="Times" charset="0"/>
                <a:ea typeface="Times" charset="0"/>
                <a:cs typeface="Times" charset="0"/>
              </a:rPr>
              <a:t>. Preliminary crime classifications may change based on follow-up investigations. </a:t>
            </a:r>
            <a:r>
              <a:rPr lang="en-US" b="1" dirty="0">
                <a:solidFill>
                  <a:srgbClr val="7030A0"/>
                </a:solidFill>
                <a:latin typeface="Times" charset="0"/>
                <a:ea typeface="Times" charset="0"/>
                <a:cs typeface="Times" charset="0"/>
              </a:rPr>
              <a:t>Not all calls for police service are included (e.g. Animal Bite). </a:t>
            </a:r>
            <a:r>
              <a:rPr lang="en-US" dirty="0">
                <a:solidFill>
                  <a:schemeClr val="tx1">
                    <a:lumMod val="50000"/>
                    <a:lumOff val="50000"/>
                  </a:schemeClr>
                </a:solidFill>
                <a:latin typeface="Times" charset="0"/>
                <a:ea typeface="Times" charset="0"/>
                <a:cs typeface="Times" charset="0"/>
              </a:rPr>
              <a:t>The information provided on this site is intended for use by the community to enhance their awareness of crimes occurring in their neighborhoods and the entire City. </a:t>
            </a:r>
            <a:r>
              <a:rPr lang="en-US" b="1" dirty="0">
                <a:solidFill>
                  <a:srgbClr val="7030A0"/>
                </a:solidFill>
                <a:latin typeface="Times" charset="0"/>
                <a:ea typeface="Times" charset="0"/>
                <a:cs typeface="Times" charset="0"/>
              </a:rPr>
              <a:t>The data should not be used for in-depth crime analysis</a:t>
            </a:r>
            <a:r>
              <a:rPr lang="en-US" dirty="0">
                <a:solidFill>
                  <a:schemeClr val="tx1">
                    <a:lumMod val="50000"/>
                    <a:lumOff val="50000"/>
                  </a:schemeClr>
                </a:solidFill>
                <a:latin typeface="Times" charset="0"/>
                <a:ea typeface="Times" charset="0"/>
                <a:cs typeface="Times" charset="0"/>
              </a:rPr>
              <a:t> as the initial information is subject to change.</a:t>
            </a:r>
          </a:p>
        </p:txBody>
      </p:sp>
    </p:spTree>
    <p:extLst>
      <p:ext uri="{BB962C8B-B14F-4D97-AF65-F5344CB8AC3E}">
        <p14:creationId xmlns:p14="http://schemas.microsoft.com/office/powerpoint/2010/main" val="886026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Stops Data Description</a:t>
            </a:r>
          </a:p>
        </p:txBody>
      </p:sp>
      <p:sp>
        <p:nvSpPr>
          <p:cNvPr id="3" name="Content Placeholder 2"/>
          <p:cNvSpPr>
            <a:spLocks noGrp="1"/>
          </p:cNvSpPr>
          <p:nvPr>
            <p:ph idx="1"/>
          </p:nvPr>
        </p:nvSpPr>
        <p:spPr>
          <a:xfrm>
            <a:off x="838200" y="1519707"/>
            <a:ext cx="10515600" cy="4889077"/>
          </a:xfrm>
        </p:spPr>
        <p:txBody>
          <a:bodyPr>
            <a:normAutofit fontScale="92500" lnSpcReduction="10000"/>
          </a:bodyPr>
          <a:lstStyle/>
          <a:p>
            <a:pPr marL="14287" indent="0">
              <a:buNone/>
            </a:pPr>
            <a:r>
              <a:rPr lang="en-US" dirty="0">
                <a:solidFill>
                  <a:schemeClr val="tx1">
                    <a:lumMod val="50000"/>
                    <a:lumOff val="50000"/>
                  </a:schemeClr>
                </a:solidFill>
                <a:latin typeface="Times" charset="0"/>
                <a:ea typeface="Times" charset="0"/>
                <a:cs typeface="Times" charset="0"/>
              </a:rPr>
              <a:t>This data was extracted from the Department’s Public Safety Server and covers the </a:t>
            </a:r>
            <a:r>
              <a:rPr lang="en-US" b="1" dirty="0">
                <a:solidFill>
                  <a:srgbClr val="7030A0"/>
                </a:solidFill>
                <a:latin typeface="Times" charset="0"/>
                <a:ea typeface="Times" charset="0"/>
                <a:cs typeface="Times" charset="0"/>
              </a:rPr>
              <a:t>data beginning January 26, 2015</a:t>
            </a:r>
            <a:r>
              <a:rPr lang="en-US" dirty="0">
                <a:solidFill>
                  <a:schemeClr val="tx1">
                    <a:lumMod val="50000"/>
                    <a:lumOff val="50000"/>
                  </a:schemeClr>
                </a:solidFill>
                <a:latin typeface="Times" charset="0"/>
                <a:ea typeface="Times" charset="0"/>
                <a:cs typeface="Times" charset="0"/>
              </a:rPr>
              <a:t>. On January 26, 2015 the department began collecting data pursuant to General Order B-4 (issued December 31, 2014). Under that order, </a:t>
            </a:r>
            <a:r>
              <a:rPr lang="en-US" b="1" dirty="0">
                <a:solidFill>
                  <a:srgbClr val="7030A0"/>
                </a:solidFill>
                <a:latin typeface="Times" charset="0"/>
                <a:ea typeface="Times" charset="0"/>
                <a:cs typeface="Times" charset="0"/>
              </a:rPr>
              <a:t>officers were required to provide certain data after making all vehicle detentions</a:t>
            </a:r>
            <a:r>
              <a:rPr lang="en-US" dirty="0">
                <a:solidFill>
                  <a:schemeClr val="tx1">
                    <a:lumMod val="50000"/>
                    <a:lumOff val="50000"/>
                  </a:schemeClr>
                </a:solidFill>
                <a:latin typeface="Times" charset="0"/>
                <a:ea typeface="Times" charset="0"/>
                <a:cs typeface="Times" charset="0"/>
              </a:rPr>
              <a:t> (including bicycles) and pedestrian detentions (up to five persons). This data </a:t>
            </a:r>
            <a:r>
              <a:rPr lang="en-US" b="1" dirty="0">
                <a:solidFill>
                  <a:srgbClr val="7030A0"/>
                </a:solidFill>
                <a:latin typeface="Times" charset="0"/>
                <a:ea typeface="Times" charset="0"/>
                <a:cs typeface="Times" charset="0"/>
              </a:rPr>
              <a:t>set lists stops by police </a:t>
            </a:r>
            <a:r>
              <a:rPr lang="en-US" dirty="0">
                <a:solidFill>
                  <a:schemeClr val="tx1">
                    <a:lumMod val="50000"/>
                    <a:lumOff val="50000"/>
                  </a:schemeClr>
                </a:solidFill>
                <a:latin typeface="Times" charset="0"/>
                <a:ea typeface="Times" charset="0"/>
                <a:cs typeface="Times" charset="0"/>
              </a:rPr>
              <a:t>in the categories of traffic, suspicious vehicle, pedestrian and bicycle stops. Incident number, date and time, location and disposition codes are also listed in this data.</a:t>
            </a:r>
          </a:p>
          <a:p>
            <a:pPr marL="14287" indent="0">
              <a:buNone/>
            </a:pPr>
            <a:r>
              <a:rPr lang="en-US" dirty="0">
                <a:solidFill>
                  <a:schemeClr val="tx1">
                    <a:lumMod val="50000"/>
                    <a:lumOff val="50000"/>
                  </a:schemeClr>
                </a:solidFill>
                <a:latin typeface="Times" charset="0"/>
                <a:ea typeface="Times" charset="0"/>
                <a:cs typeface="Times" charset="0"/>
              </a:rPr>
              <a:t>Address </a:t>
            </a:r>
            <a:r>
              <a:rPr lang="en-US" b="1" dirty="0">
                <a:solidFill>
                  <a:srgbClr val="7030A0"/>
                </a:solidFill>
                <a:latin typeface="Times" charset="0"/>
                <a:ea typeface="Times" charset="0"/>
                <a:cs typeface="Times" charset="0"/>
              </a:rPr>
              <a:t>data has been changed from a specific address</a:t>
            </a:r>
            <a:r>
              <a:rPr lang="en-US" dirty="0">
                <a:solidFill>
                  <a:schemeClr val="tx1">
                    <a:lumMod val="50000"/>
                    <a:lumOff val="50000"/>
                  </a:schemeClr>
                </a:solidFill>
                <a:latin typeface="Times" charset="0"/>
                <a:ea typeface="Times" charset="0"/>
                <a:cs typeface="Times" charset="0"/>
              </a:rPr>
              <a:t>, where applicable, and listed as the block where the incident occurred. Disposition codes were entered by officers who made the stop. These codes included the person(s) race, gender, age (range), reason for the stop, enforcement action taken, and whether or not a search was conducted.</a:t>
            </a:r>
          </a:p>
        </p:txBody>
      </p:sp>
    </p:spTree>
    <p:extLst>
      <p:ext uri="{BB962C8B-B14F-4D97-AF65-F5344CB8AC3E}">
        <p14:creationId xmlns:p14="http://schemas.microsoft.com/office/powerpoint/2010/main" val="791726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9"/>
            <a:ext cx="11353800" cy="2864802"/>
          </a:xfrm>
        </p:spPr>
        <p:txBody>
          <a:bodyPr/>
          <a:lstStyle/>
          <a:p>
            <a:r>
              <a:rPr lang="en-US" dirty="0"/>
              <a:t>Started discussing exploratory data analysis</a:t>
            </a:r>
          </a:p>
          <a:p>
            <a:r>
              <a:rPr lang="en-US" b="1" dirty="0"/>
              <a:t>Structure</a:t>
            </a:r>
            <a:r>
              <a:rPr lang="en-US" dirty="0"/>
              <a:t> -- </a:t>
            </a:r>
            <a:r>
              <a:rPr lang="en-US" i="1" dirty="0"/>
              <a:t>the “shape” of a data file (how is it organized)</a:t>
            </a:r>
          </a:p>
          <a:p>
            <a:r>
              <a:rPr lang="en-US" b="1" i="1" dirty="0"/>
              <a:t>Granularity </a:t>
            </a:r>
            <a:r>
              <a:rPr lang="en-US" i="1" dirty="0"/>
              <a:t>-- how fine/coarse is each datum</a:t>
            </a:r>
          </a:p>
          <a:p>
            <a:pPr marL="14287" indent="0">
              <a:buNone/>
            </a:pPr>
            <a:endParaRPr lang="en-US" b="1" i="1" dirty="0"/>
          </a:p>
          <a:p>
            <a:endParaRPr lang="en-US" i="1" dirty="0"/>
          </a:p>
          <a:p>
            <a:endParaRPr lang="en-US" i="1" dirty="0"/>
          </a:p>
        </p:txBody>
      </p:sp>
      <p:sp>
        <p:nvSpPr>
          <p:cNvPr id="8" name="TextBox 7">
            <a:extLst>
              <a:ext uri="{FF2B5EF4-FFF2-40B4-BE49-F238E27FC236}">
                <a16:creationId xmlns:a16="http://schemas.microsoft.com/office/drawing/2014/main" id="{C2F66322-9361-7B40-8D1C-1E4D82DB47D2}"/>
              </a:ext>
            </a:extLst>
          </p:cNvPr>
          <p:cNvSpPr txBox="1"/>
          <p:nvPr/>
        </p:nvSpPr>
        <p:spPr>
          <a:xfrm>
            <a:off x="1230114" y="5556575"/>
            <a:ext cx="1824537" cy="1077218"/>
          </a:xfrm>
          <a:prstGeom prst="rect">
            <a:avLst/>
          </a:prstGeom>
        </p:spPr>
        <p:txBody>
          <a:bodyPr wrap="none" rtlCol="0">
            <a:spAutoFit/>
          </a:bodyPr>
          <a:lstStyle/>
          <a:p>
            <a:pPr algn="ctr"/>
            <a:r>
              <a:rPr lang="en-US" sz="3200" dirty="0"/>
              <a:t>Fine </a:t>
            </a:r>
            <a:br>
              <a:rPr lang="en-US" sz="3200" dirty="0"/>
            </a:br>
            <a:r>
              <a:rPr lang="en-US" sz="3200" dirty="0"/>
              <a:t>Grained</a:t>
            </a:r>
          </a:p>
        </p:txBody>
      </p:sp>
      <p:sp>
        <p:nvSpPr>
          <p:cNvPr id="13" name="TextBox 12">
            <a:extLst>
              <a:ext uri="{FF2B5EF4-FFF2-40B4-BE49-F238E27FC236}">
                <a16:creationId xmlns:a16="http://schemas.microsoft.com/office/drawing/2014/main" id="{0E51A875-B22C-9C49-89C8-CA74AD12266A}"/>
              </a:ext>
            </a:extLst>
          </p:cNvPr>
          <p:cNvSpPr txBox="1"/>
          <p:nvPr/>
        </p:nvSpPr>
        <p:spPr>
          <a:xfrm>
            <a:off x="8972455" y="5556575"/>
            <a:ext cx="1824537" cy="1077218"/>
          </a:xfrm>
          <a:prstGeom prst="rect">
            <a:avLst/>
          </a:prstGeom>
        </p:spPr>
        <p:txBody>
          <a:bodyPr wrap="none" rtlCol="0">
            <a:spAutoFit/>
          </a:bodyPr>
          <a:lstStyle/>
          <a:p>
            <a:pPr algn="ctr"/>
            <a:r>
              <a:rPr lang="en-US" sz="3200" dirty="0"/>
              <a:t>Coarse</a:t>
            </a:r>
          </a:p>
          <a:p>
            <a:pPr algn="ctr"/>
            <a:r>
              <a:rPr lang="en-US" sz="3200" dirty="0"/>
              <a:t>Grained</a:t>
            </a:r>
          </a:p>
        </p:txBody>
      </p:sp>
      <p:sp>
        <p:nvSpPr>
          <p:cNvPr id="9" name="Left-Right Arrow 8">
            <a:extLst>
              <a:ext uri="{FF2B5EF4-FFF2-40B4-BE49-F238E27FC236}">
                <a16:creationId xmlns:a16="http://schemas.microsoft.com/office/drawing/2014/main" id="{183813C2-43EB-5A46-A1D2-B5E7EB1F5720}"/>
              </a:ext>
            </a:extLst>
          </p:cNvPr>
          <p:cNvSpPr/>
          <p:nvPr/>
        </p:nvSpPr>
        <p:spPr>
          <a:xfrm>
            <a:off x="3474720" y="5735520"/>
            <a:ext cx="5108448" cy="719328"/>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50AFD996-1132-614B-BE39-5B2CA4A60B4D}"/>
              </a:ext>
            </a:extLst>
          </p:cNvPr>
          <p:cNvGrpSpPr/>
          <p:nvPr/>
        </p:nvGrpSpPr>
        <p:grpSpPr>
          <a:xfrm>
            <a:off x="818179" y="4414747"/>
            <a:ext cx="2878708" cy="1116542"/>
            <a:chOff x="866947" y="3704974"/>
            <a:chExt cx="2878708" cy="1116542"/>
          </a:xfrm>
        </p:grpSpPr>
        <p:sp>
          <p:nvSpPr>
            <p:cNvPr id="16" name="Freeform 15">
              <a:extLst>
                <a:ext uri="{FF2B5EF4-FFF2-40B4-BE49-F238E27FC236}">
                  <a16:creationId xmlns:a16="http://schemas.microsoft.com/office/drawing/2014/main" id="{4B315F54-AE38-C24B-931A-293D28938475}"/>
                </a:ext>
              </a:extLst>
            </p:cNvPr>
            <p:cNvSpPr/>
            <p:nvPr/>
          </p:nvSpPr>
          <p:spPr>
            <a:xfrm>
              <a:off x="1034578" y="407337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421A4532-E355-3F43-9B30-FD38996CE007}"/>
                </a:ext>
              </a:extLst>
            </p:cNvPr>
            <p:cNvSpPr/>
            <p:nvPr/>
          </p:nvSpPr>
          <p:spPr>
            <a:xfrm>
              <a:off x="2096868" y="407337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B61E9B78-725D-7346-AA78-CA02485FD4DD}"/>
                </a:ext>
              </a:extLst>
            </p:cNvPr>
            <p:cNvSpPr/>
            <p:nvPr/>
          </p:nvSpPr>
          <p:spPr>
            <a:xfrm>
              <a:off x="3092540" y="407337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9E8606F-1692-5748-9565-9AFC18DA52C9}"/>
                </a:ext>
              </a:extLst>
            </p:cNvPr>
            <p:cNvSpPr txBox="1"/>
            <p:nvPr/>
          </p:nvSpPr>
          <p:spPr>
            <a:xfrm>
              <a:off x="866947" y="3704974"/>
              <a:ext cx="880369" cy="369332"/>
            </a:xfrm>
            <a:prstGeom prst="rect">
              <a:avLst/>
            </a:prstGeom>
          </p:spPr>
          <p:txBody>
            <a:bodyPr wrap="none" rtlCol="0">
              <a:spAutoFit/>
            </a:bodyPr>
            <a:lstStyle/>
            <a:p>
              <a:r>
                <a:rPr lang="en-US" dirty="0"/>
                <a:t>Rec. 1</a:t>
              </a:r>
            </a:p>
          </p:txBody>
        </p:sp>
        <p:sp>
          <p:nvSpPr>
            <p:cNvPr id="48" name="TextBox 47">
              <a:extLst>
                <a:ext uri="{FF2B5EF4-FFF2-40B4-BE49-F238E27FC236}">
                  <a16:creationId xmlns:a16="http://schemas.microsoft.com/office/drawing/2014/main" id="{773C845E-3508-9242-8D40-90F4C06315DA}"/>
                </a:ext>
              </a:extLst>
            </p:cNvPr>
            <p:cNvSpPr txBox="1"/>
            <p:nvPr/>
          </p:nvSpPr>
          <p:spPr>
            <a:xfrm>
              <a:off x="1866117" y="3704974"/>
              <a:ext cx="880369" cy="369332"/>
            </a:xfrm>
            <a:prstGeom prst="rect">
              <a:avLst/>
            </a:prstGeom>
          </p:spPr>
          <p:txBody>
            <a:bodyPr wrap="none" rtlCol="0">
              <a:spAutoFit/>
            </a:bodyPr>
            <a:lstStyle/>
            <a:p>
              <a:r>
                <a:rPr lang="en-US" dirty="0"/>
                <a:t>Rec. 2</a:t>
              </a:r>
            </a:p>
          </p:txBody>
        </p:sp>
        <p:sp>
          <p:nvSpPr>
            <p:cNvPr id="49" name="TextBox 48">
              <a:extLst>
                <a:ext uri="{FF2B5EF4-FFF2-40B4-BE49-F238E27FC236}">
                  <a16:creationId xmlns:a16="http://schemas.microsoft.com/office/drawing/2014/main" id="{5F74B41E-DDEB-284A-8F80-2A842531B4D8}"/>
                </a:ext>
              </a:extLst>
            </p:cNvPr>
            <p:cNvSpPr txBox="1"/>
            <p:nvPr/>
          </p:nvSpPr>
          <p:spPr>
            <a:xfrm>
              <a:off x="2865286" y="3704974"/>
              <a:ext cx="880369" cy="369332"/>
            </a:xfrm>
            <a:prstGeom prst="rect">
              <a:avLst/>
            </a:prstGeom>
          </p:spPr>
          <p:txBody>
            <a:bodyPr wrap="none" rtlCol="0">
              <a:spAutoFit/>
            </a:bodyPr>
            <a:lstStyle/>
            <a:p>
              <a:r>
                <a:rPr lang="en-US" dirty="0"/>
                <a:t>Rec. 3</a:t>
              </a:r>
            </a:p>
          </p:txBody>
        </p:sp>
      </p:grpSp>
      <p:grpSp>
        <p:nvGrpSpPr>
          <p:cNvPr id="53" name="Group 52">
            <a:extLst>
              <a:ext uri="{FF2B5EF4-FFF2-40B4-BE49-F238E27FC236}">
                <a16:creationId xmlns:a16="http://schemas.microsoft.com/office/drawing/2014/main" id="{46EC3D3B-6786-FE45-BAB0-7064C0E6035A}"/>
              </a:ext>
            </a:extLst>
          </p:cNvPr>
          <p:cNvGrpSpPr/>
          <p:nvPr/>
        </p:nvGrpSpPr>
        <p:grpSpPr>
          <a:xfrm>
            <a:off x="4498766" y="4085112"/>
            <a:ext cx="3426228" cy="1446177"/>
            <a:chOff x="4486574" y="3541039"/>
            <a:chExt cx="3426228" cy="1446177"/>
          </a:xfrm>
        </p:grpSpPr>
        <p:grpSp>
          <p:nvGrpSpPr>
            <p:cNvPr id="28" name="Group 27">
              <a:extLst>
                <a:ext uri="{FF2B5EF4-FFF2-40B4-BE49-F238E27FC236}">
                  <a16:creationId xmlns:a16="http://schemas.microsoft.com/office/drawing/2014/main" id="{B2A46285-436E-B647-BBF8-D3B1B661A29C}"/>
                </a:ext>
              </a:extLst>
            </p:cNvPr>
            <p:cNvGrpSpPr/>
            <p:nvPr/>
          </p:nvGrpSpPr>
          <p:grpSpPr>
            <a:xfrm>
              <a:off x="4499497" y="3979852"/>
              <a:ext cx="769012" cy="935183"/>
              <a:chOff x="4499497" y="4136968"/>
              <a:chExt cx="769012" cy="935183"/>
            </a:xfrm>
          </p:grpSpPr>
          <p:sp>
            <p:nvSpPr>
              <p:cNvPr id="17" name="Freeform 16">
                <a:extLst>
                  <a:ext uri="{FF2B5EF4-FFF2-40B4-BE49-F238E27FC236}">
                    <a16:creationId xmlns:a16="http://schemas.microsoft.com/office/drawing/2014/main" id="{91E824AF-915A-0041-96F6-EF8F5CFF7BAA}"/>
                  </a:ext>
                </a:extLst>
              </p:cNvPr>
              <p:cNvSpPr/>
              <p:nvPr/>
            </p:nvSpPr>
            <p:spPr>
              <a:xfrm>
                <a:off x="4670195" y="413696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09260165-CD4F-B54E-9E47-FC0375C1D2E3}"/>
                  </a:ext>
                </a:extLst>
              </p:cNvPr>
              <p:cNvSpPr/>
              <p:nvPr/>
            </p:nvSpPr>
            <p:spPr>
              <a:xfrm>
                <a:off x="4499497" y="4324005"/>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695E8B0C-0E3F-A74F-979D-B74E730A9A81}"/>
                  </a:ext>
                </a:extLst>
              </p:cNvPr>
              <p:cNvSpPr/>
              <p:nvPr/>
            </p:nvSpPr>
            <p:spPr>
              <a:xfrm>
                <a:off x="4822595" y="428936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184AA31-4A65-2943-9B5D-098608A6F21F}"/>
                </a:ext>
              </a:extLst>
            </p:cNvPr>
            <p:cNvGrpSpPr/>
            <p:nvPr/>
          </p:nvGrpSpPr>
          <p:grpSpPr>
            <a:xfrm>
              <a:off x="5925929" y="3907670"/>
              <a:ext cx="606842" cy="1079546"/>
              <a:chOff x="5941798" y="4256671"/>
              <a:chExt cx="606842" cy="1079546"/>
            </a:xfrm>
          </p:grpSpPr>
          <p:sp>
            <p:nvSpPr>
              <p:cNvPr id="18" name="Freeform 17">
                <a:extLst>
                  <a:ext uri="{FF2B5EF4-FFF2-40B4-BE49-F238E27FC236}">
                    <a16:creationId xmlns:a16="http://schemas.microsoft.com/office/drawing/2014/main" id="{57F256C9-385F-5647-BFF0-6C086CEE6D52}"/>
                  </a:ext>
                </a:extLst>
              </p:cNvPr>
              <p:cNvSpPr/>
              <p:nvPr/>
            </p:nvSpPr>
            <p:spPr>
              <a:xfrm>
                <a:off x="5950326" y="42566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F81C1AEF-DCB4-0543-8B6E-0D75C5A703AE}"/>
                  </a:ext>
                </a:extLst>
              </p:cNvPr>
              <p:cNvSpPr/>
              <p:nvPr/>
            </p:nvSpPr>
            <p:spPr>
              <a:xfrm>
                <a:off x="6102726" y="44090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E312B22E-99EE-DE44-A5C5-9B432D3B4E12}"/>
                  </a:ext>
                </a:extLst>
              </p:cNvPr>
              <p:cNvSpPr/>
              <p:nvPr/>
            </p:nvSpPr>
            <p:spPr>
              <a:xfrm>
                <a:off x="5941798" y="45880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B27B652-306F-CF43-9B10-81EDAAC299DF}"/>
                </a:ext>
              </a:extLst>
            </p:cNvPr>
            <p:cNvGrpSpPr/>
            <p:nvPr/>
          </p:nvGrpSpPr>
          <p:grpSpPr>
            <a:xfrm>
              <a:off x="6921601" y="3909609"/>
              <a:ext cx="991201" cy="1075668"/>
              <a:chOff x="6799630" y="4213998"/>
              <a:chExt cx="991201" cy="1075668"/>
            </a:xfrm>
          </p:grpSpPr>
          <p:sp>
            <p:nvSpPr>
              <p:cNvPr id="19" name="Freeform 18">
                <a:extLst>
                  <a:ext uri="{FF2B5EF4-FFF2-40B4-BE49-F238E27FC236}">
                    <a16:creationId xmlns:a16="http://schemas.microsoft.com/office/drawing/2014/main" id="{F6C9297C-8E64-3449-82A6-4B48B6AB2A6C}"/>
                  </a:ext>
                </a:extLst>
              </p:cNvPr>
              <p:cNvSpPr/>
              <p:nvPr/>
            </p:nvSpPr>
            <p:spPr>
              <a:xfrm>
                <a:off x="7078058" y="421399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7E445AFB-8D30-3045-A678-766BC05C9452}"/>
                  </a:ext>
                </a:extLst>
              </p:cNvPr>
              <p:cNvSpPr/>
              <p:nvPr/>
            </p:nvSpPr>
            <p:spPr>
              <a:xfrm>
                <a:off x="7344917" y="43159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20D2047B-0DFA-4940-BEB3-E2FD7D869016}"/>
                  </a:ext>
                </a:extLst>
              </p:cNvPr>
              <p:cNvSpPr/>
              <p:nvPr/>
            </p:nvSpPr>
            <p:spPr>
              <a:xfrm>
                <a:off x="6799630" y="436639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7653BA2C-5072-5949-B9E5-CD0952DFE40E}"/>
                  </a:ext>
                </a:extLst>
              </p:cNvPr>
              <p:cNvSpPr/>
              <p:nvPr/>
            </p:nvSpPr>
            <p:spPr>
              <a:xfrm>
                <a:off x="7089205" y="454152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3270C25D-1841-8F47-B10C-3FB404ED8DEC}"/>
                </a:ext>
              </a:extLst>
            </p:cNvPr>
            <p:cNvSpPr txBox="1"/>
            <p:nvPr/>
          </p:nvSpPr>
          <p:spPr>
            <a:xfrm>
              <a:off x="4486574" y="3541039"/>
              <a:ext cx="880369" cy="369332"/>
            </a:xfrm>
            <a:prstGeom prst="rect">
              <a:avLst/>
            </a:prstGeom>
          </p:spPr>
          <p:txBody>
            <a:bodyPr wrap="none" rtlCol="0">
              <a:spAutoFit/>
            </a:bodyPr>
            <a:lstStyle/>
            <a:p>
              <a:r>
                <a:rPr lang="en-US" dirty="0"/>
                <a:t>Rec. 1</a:t>
              </a:r>
            </a:p>
          </p:txBody>
        </p:sp>
        <p:sp>
          <p:nvSpPr>
            <p:cNvPr id="51" name="TextBox 50">
              <a:extLst>
                <a:ext uri="{FF2B5EF4-FFF2-40B4-BE49-F238E27FC236}">
                  <a16:creationId xmlns:a16="http://schemas.microsoft.com/office/drawing/2014/main" id="{6FD76E39-DA2E-C242-9002-83681DC65420}"/>
                </a:ext>
              </a:extLst>
            </p:cNvPr>
            <p:cNvSpPr txBox="1"/>
            <p:nvPr/>
          </p:nvSpPr>
          <p:spPr>
            <a:xfrm>
              <a:off x="5707832" y="3541039"/>
              <a:ext cx="880369" cy="369332"/>
            </a:xfrm>
            <a:prstGeom prst="rect">
              <a:avLst/>
            </a:prstGeom>
          </p:spPr>
          <p:txBody>
            <a:bodyPr wrap="none" rtlCol="0">
              <a:spAutoFit/>
            </a:bodyPr>
            <a:lstStyle/>
            <a:p>
              <a:r>
                <a:rPr lang="en-US" dirty="0"/>
                <a:t>Rec. 2</a:t>
              </a:r>
            </a:p>
          </p:txBody>
        </p:sp>
        <p:sp>
          <p:nvSpPr>
            <p:cNvPr id="52" name="TextBox 51">
              <a:extLst>
                <a:ext uri="{FF2B5EF4-FFF2-40B4-BE49-F238E27FC236}">
                  <a16:creationId xmlns:a16="http://schemas.microsoft.com/office/drawing/2014/main" id="{52ABF77E-E89E-2840-914A-18B1780FFCAB}"/>
                </a:ext>
              </a:extLst>
            </p:cNvPr>
            <p:cNvSpPr txBox="1"/>
            <p:nvPr/>
          </p:nvSpPr>
          <p:spPr>
            <a:xfrm>
              <a:off x="6982801" y="3541039"/>
              <a:ext cx="880369" cy="369332"/>
            </a:xfrm>
            <a:prstGeom prst="rect">
              <a:avLst/>
            </a:prstGeom>
          </p:spPr>
          <p:txBody>
            <a:bodyPr wrap="none" rtlCol="0">
              <a:spAutoFit/>
            </a:bodyPr>
            <a:lstStyle/>
            <a:p>
              <a:r>
                <a:rPr lang="en-US" dirty="0"/>
                <a:t>Rec. 3</a:t>
              </a:r>
            </a:p>
          </p:txBody>
        </p:sp>
      </p:grpSp>
      <p:grpSp>
        <p:nvGrpSpPr>
          <p:cNvPr id="56" name="Group 55">
            <a:extLst>
              <a:ext uri="{FF2B5EF4-FFF2-40B4-BE49-F238E27FC236}">
                <a16:creationId xmlns:a16="http://schemas.microsoft.com/office/drawing/2014/main" id="{7793795A-8A66-A346-99EC-D94C61C5F63B}"/>
              </a:ext>
            </a:extLst>
          </p:cNvPr>
          <p:cNvGrpSpPr/>
          <p:nvPr/>
        </p:nvGrpSpPr>
        <p:grpSpPr>
          <a:xfrm>
            <a:off x="8971365" y="3656340"/>
            <a:ext cx="1935603" cy="1874949"/>
            <a:chOff x="9227397" y="3290580"/>
            <a:chExt cx="1935603" cy="1874949"/>
          </a:xfrm>
        </p:grpSpPr>
        <p:grpSp>
          <p:nvGrpSpPr>
            <p:cNvPr id="46" name="Group 45">
              <a:extLst>
                <a:ext uri="{FF2B5EF4-FFF2-40B4-BE49-F238E27FC236}">
                  <a16:creationId xmlns:a16="http://schemas.microsoft.com/office/drawing/2014/main" id="{4CFCD9F9-8161-694F-AD83-AEEE4C976796}"/>
                </a:ext>
              </a:extLst>
            </p:cNvPr>
            <p:cNvGrpSpPr/>
            <p:nvPr/>
          </p:nvGrpSpPr>
          <p:grpSpPr>
            <a:xfrm>
              <a:off x="9227397" y="3704974"/>
              <a:ext cx="1935603" cy="1460555"/>
              <a:chOff x="9227397" y="3704974"/>
              <a:chExt cx="1935603" cy="1460555"/>
            </a:xfrm>
          </p:grpSpPr>
          <p:sp>
            <p:nvSpPr>
              <p:cNvPr id="31" name="Freeform 30">
                <a:extLst>
                  <a:ext uri="{FF2B5EF4-FFF2-40B4-BE49-F238E27FC236}">
                    <a16:creationId xmlns:a16="http://schemas.microsoft.com/office/drawing/2014/main" id="{97F8B606-7472-4D44-9BB3-1FC1F46629F2}"/>
                  </a:ext>
                </a:extLst>
              </p:cNvPr>
              <p:cNvSpPr/>
              <p:nvPr/>
            </p:nvSpPr>
            <p:spPr>
              <a:xfrm>
                <a:off x="9240655" y="3722614"/>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7254A0F5-7607-444C-9A04-7E17FEF718FB}"/>
                  </a:ext>
                </a:extLst>
              </p:cNvPr>
              <p:cNvSpPr/>
              <p:nvPr/>
            </p:nvSpPr>
            <p:spPr>
              <a:xfrm>
                <a:off x="9556551" y="387924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C7D3BE82-AA08-A64E-BC41-02B9A31244B2}"/>
                  </a:ext>
                </a:extLst>
              </p:cNvPr>
              <p:cNvSpPr/>
              <p:nvPr/>
            </p:nvSpPr>
            <p:spPr>
              <a:xfrm>
                <a:off x="9719768" y="405701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9F983E61-C6D5-DC4B-924D-12C5469C701E}"/>
                  </a:ext>
                </a:extLst>
              </p:cNvPr>
              <p:cNvSpPr/>
              <p:nvPr/>
            </p:nvSpPr>
            <p:spPr>
              <a:xfrm>
                <a:off x="9227397" y="410815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6A1ABE3C-E50D-644D-B2BE-7C253530A6A6}"/>
                  </a:ext>
                </a:extLst>
              </p:cNvPr>
              <p:cNvSpPr/>
              <p:nvPr/>
            </p:nvSpPr>
            <p:spPr>
              <a:xfrm>
                <a:off x="9968745" y="3704974"/>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806A6B45-604E-8341-BF05-B7B91B1519E4}"/>
                  </a:ext>
                </a:extLst>
              </p:cNvPr>
              <p:cNvSpPr/>
              <p:nvPr/>
            </p:nvSpPr>
            <p:spPr>
              <a:xfrm>
                <a:off x="10717086" y="386891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37B79A3-B7EA-DD4C-991A-F3E5B053212D}"/>
                  </a:ext>
                </a:extLst>
              </p:cNvPr>
              <p:cNvSpPr/>
              <p:nvPr/>
            </p:nvSpPr>
            <p:spPr>
              <a:xfrm>
                <a:off x="10147341" y="379244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F40AFB8D-C2C9-4749-B44E-F1CF6B3DF57A}"/>
                  </a:ext>
                </a:extLst>
              </p:cNvPr>
              <p:cNvSpPr/>
              <p:nvPr/>
            </p:nvSpPr>
            <p:spPr>
              <a:xfrm>
                <a:off x="10412473" y="4078199"/>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442314E8-5196-EB40-A414-5D96B080A881}"/>
                  </a:ext>
                </a:extLst>
              </p:cNvPr>
              <p:cNvSpPr/>
              <p:nvPr/>
            </p:nvSpPr>
            <p:spPr>
              <a:xfrm>
                <a:off x="9452772" y="421399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55F39D5E-C0DA-CC46-BD75-59DA49A67193}"/>
                  </a:ext>
                </a:extLst>
              </p:cNvPr>
              <p:cNvSpPr/>
              <p:nvPr/>
            </p:nvSpPr>
            <p:spPr>
              <a:xfrm>
                <a:off x="9696668" y="4400539"/>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4C110D3B-A86F-E943-BB91-E0E0BE840576}"/>
                  </a:ext>
                </a:extLst>
              </p:cNvPr>
              <p:cNvSpPr/>
              <p:nvPr/>
            </p:nvSpPr>
            <p:spPr>
              <a:xfrm>
                <a:off x="10638565" y="4417383"/>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18F45E0-8E86-0C43-9C82-D699253CEA8C}"/>
                  </a:ext>
                </a:extLst>
              </p:cNvPr>
              <p:cNvSpPr/>
              <p:nvPr/>
            </p:nvSpPr>
            <p:spPr>
              <a:xfrm>
                <a:off x="10081143" y="4274714"/>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7E69E9E7-1068-7E43-9D2E-A4D0DF8BD96A}"/>
                </a:ext>
              </a:extLst>
            </p:cNvPr>
            <p:cNvSpPr txBox="1"/>
            <p:nvPr/>
          </p:nvSpPr>
          <p:spPr>
            <a:xfrm>
              <a:off x="9779508" y="3290580"/>
              <a:ext cx="880369" cy="369332"/>
            </a:xfrm>
            <a:prstGeom prst="rect">
              <a:avLst/>
            </a:prstGeom>
          </p:spPr>
          <p:txBody>
            <a:bodyPr wrap="none" rtlCol="0">
              <a:spAutoFit/>
            </a:bodyPr>
            <a:lstStyle/>
            <a:p>
              <a:r>
                <a:rPr lang="en-US" dirty="0"/>
                <a:t>Rec. 1</a:t>
              </a:r>
            </a:p>
          </p:txBody>
        </p:sp>
      </p:grpSp>
    </p:spTree>
    <p:extLst>
      <p:ext uri="{BB962C8B-B14F-4D97-AF65-F5344CB8AC3E}">
        <p14:creationId xmlns:p14="http://schemas.microsoft.com/office/powerpoint/2010/main" val="162933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 about EDA</a:t>
            </a:r>
          </a:p>
        </p:txBody>
      </p:sp>
      <p:sp>
        <p:nvSpPr>
          <p:cNvPr id="8" name="Content Placeholder 7"/>
          <p:cNvSpPr>
            <a:spLocks noGrp="1"/>
          </p:cNvSpPr>
          <p:nvPr>
            <p:ph sz="half" idx="1"/>
          </p:nvPr>
        </p:nvSpPr>
        <p:spPr/>
        <p:txBody>
          <a:bodyPr/>
          <a:lstStyle/>
          <a:p>
            <a:r>
              <a:rPr lang="en-US" dirty="0"/>
              <a:t>With enough data, if you look hard enough you will find something </a:t>
            </a:r>
            <a:r>
              <a:rPr lang="en-US" b="1" i="1" dirty="0"/>
              <a:t>“interesting”</a:t>
            </a:r>
            <a:endParaRPr lang="en-US" dirty="0"/>
          </a:p>
          <a:p>
            <a:r>
              <a:rPr lang="en-US" dirty="0"/>
              <a:t>Important to differentiate </a:t>
            </a:r>
            <a:r>
              <a:rPr lang="en-US" b="1" dirty="0"/>
              <a:t>inferential conclusions</a:t>
            </a:r>
            <a:r>
              <a:rPr lang="en-US" dirty="0"/>
              <a:t> about world from </a:t>
            </a:r>
            <a:r>
              <a:rPr lang="en-US" b="1" dirty="0"/>
              <a:t>exploratory analysis of data</a:t>
            </a:r>
          </a:p>
        </p:txBody>
      </p:sp>
      <p:pic>
        <p:nvPicPr>
          <p:cNvPr id="10" name="Content Placeholder 9" descr="t.jpg"/>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11372" y="1825625"/>
            <a:ext cx="4303256" cy="4351338"/>
          </a:xfrm>
          <a:prstGeom prst="rect">
            <a:avLst/>
          </a:prstGeom>
        </p:spPr>
      </p:pic>
    </p:spTree>
    <p:extLst>
      <p:ext uri="{BB962C8B-B14F-4D97-AF65-F5344CB8AC3E}">
        <p14:creationId xmlns:p14="http://schemas.microsoft.com/office/powerpoint/2010/main" val="250758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 Play!</a:t>
            </a:r>
          </a:p>
        </p:txBody>
      </p:sp>
      <p:sp>
        <p:nvSpPr>
          <p:cNvPr id="5" name="Text Placeholder 4"/>
          <p:cNvSpPr>
            <a:spLocks noGrp="1"/>
          </p:cNvSpPr>
          <p:nvPr>
            <p:ph type="body" idx="1"/>
          </p:nvPr>
        </p:nvSpPr>
        <p:spPr/>
        <p:txBody>
          <a:bodyPr/>
          <a:lstStyle/>
          <a:p>
            <a:r>
              <a:rPr lang="en-US" dirty="0"/>
              <a:t>There’s data out there…</a:t>
            </a:r>
          </a:p>
        </p:txBody>
      </p:sp>
    </p:spTree>
    <p:extLst>
      <p:ext uri="{BB962C8B-B14F-4D97-AF65-F5344CB8AC3E}">
        <p14:creationId xmlns:p14="http://schemas.microsoft.com/office/powerpoint/2010/main" val="3099412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80B17A-831E-6742-9FD1-27C6499CC4D2}"/>
              </a:ext>
            </a:extLst>
          </p:cNvPr>
          <p:cNvSpPr>
            <a:spLocks noGrp="1"/>
          </p:cNvSpPr>
          <p:nvPr>
            <p:ph type="title"/>
          </p:nvPr>
        </p:nvSpPr>
        <p:spPr>
          <a:xfrm>
            <a:off x="552450" y="320675"/>
            <a:ext cx="10801350" cy="892305"/>
          </a:xfrm>
        </p:spPr>
        <p:txBody>
          <a:bodyPr/>
          <a:lstStyle/>
          <a:p>
            <a:r>
              <a:rPr lang="en-US" dirty="0"/>
              <a:t>Today: Google’s dataset search</a:t>
            </a:r>
          </a:p>
        </p:txBody>
      </p:sp>
      <p:pic>
        <p:nvPicPr>
          <p:cNvPr id="7" name="Picture 6">
            <a:extLst>
              <a:ext uri="{FF2B5EF4-FFF2-40B4-BE49-F238E27FC236}">
                <a16:creationId xmlns:a16="http://schemas.microsoft.com/office/drawing/2014/main" id="{72778803-2396-2F47-90E8-F51D78E19320}"/>
              </a:ext>
            </a:extLst>
          </p:cNvPr>
          <p:cNvPicPr>
            <a:picLocks noChangeAspect="1"/>
          </p:cNvPicPr>
          <p:nvPr/>
        </p:nvPicPr>
        <p:blipFill>
          <a:blip r:embed="rId2"/>
          <a:stretch>
            <a:fillRect/>
          </a:stretch>
        </p:blipFill>
        <p:spPr>
          <a:xfrm>
            <a:off x="821094" y="1726963"/>
            <a:ext cx="4278719" cy="2163903"/>
          </a:xfrm>
          <a:prstGeom prst="rect">
            <a:avLst/>
          </a:prstGeom>
        </p:spPr>
        <p:style>
          <a:lnRef idx="0">
            <a:schemeClr val="dk1"/>
          </a:lnRef>
          <a:fillRef idx="3">
            <a:schemeClr val="dk1"/>
          </a:fillRef>
          <a:effectRef idx="3">
            <a:schemeClr val="dk1"/>
          </a:effectRef>
          <a:fontRef idx="minor">
            <a:schemeClr val="lt1"/>
          </a:fontRef>
        </p:style>
      </p:pic>
      <p:pic>
        <p:nvPicPr>
          <p:cNvPr id="8" name="Picture 7">
            <a:extLst>
              <a:ext uri="{FF2B5EF4-FFF2-40B4-BE49-F238E27FC236}">
                <a16:creationId xmlns:a16="http://schemas.microsoft.com/office/drawing/2014/main" id="{48BCB77F-1670-E443-B796-E9C39560903E}"/>
              </a:ext>
            </a:extLst>
          </p:cNvPr>
          <p:cNvPicPr>
            <a:picLocks noChangeAspect="1"/>
          </p:cNvPicPr>
          <p:nvPr/>
        </p:nvPicPr>
        <p:blipFill>
          <a:blip r:embed="rId3"/>
          <a:stretch>
            <a:fillRect/>
          </a:stretch>
        </p:blipFill>
        <p:spPr>
          <a:xfrm>
            <a:off x="1217507" y="4652617"/>
            <a:ext cx="3485891" cy="927729"/>
          </a:xfrm>
          <a:prstGeom prst="rect">
            <a:avLst/>
          </a:prstGeom>
        </p:spPr>
        <p:style>
          <a:lnRef idx="0">
            <a:schemeClr val="dk1"/>
          </a:lnRef>
          <a:fillRef idx="3">
            <a:schemeClr val="dk1"/>
          </a:fillRef>
          <a:effectRef idx="3">
            <a:schemeClr val="dk1"/>
          </a:effectRef>
          <a:fontRef idx="minor">
            <a:schemeClr val="lt1"/>
          </a:fontRef>
        </p:style>
      </p:pic>
      <p:sp>
        <p:nvSpPr>
          <p:cNvPr id="9" name="Rectangle 8">
            <a:extLst>
              <a:ext uri="{FF2B5EF4-FFF2-40B4-BE49-F238E27FC236}">
                <a16:creationId xmlns:a16="http://schemas.microsoft.com/office/drawing/2014/main" id="{BBF6B4AC-E949-394D-967A-9E0553E7CDFB}"/>
              </a:ext>
            </a:extLst>
          </p:cNvPr>
          <p:cNvSpPr/>
          <p:nvPr/>
        </p:nvSpPr>
        <p:spPr>
          <a:xfrm>
            <a:off x="3080882" y="6342098"/>
            <a:ext cx="5086649" cy="369332"/>
          </a:xfrm>
          <a:prstGeom prst="rect">
            <a:avLst/>
          </a:prstGeom>
        </p:spPr>
        <p:txBody>
          <a:bodyPr wrap="none">
            <a:spAutoFit/>
          </a:bodyPr>
          <a:lstStyle/>
          <a:p>
            <a:r>
              <a:rPr lang="en-US" dirty="0">
                <a:hlinkClick r:id="rId4"/>
              </a:rPr>
              <a:t>https://toolbox.google.com/datasetsearch</a:t>
            </a:r>
            <a:r>
              <a:rPr lang="en-US" dirty="0"/>
              <a:t> </a:t>
            </a:r>
          </a:p>
        </p:txBody>
      </p:sp>
      <p:pic>
        <p:nvPicPr>
          <p:cNvPr id="10" name="Picture 9">
            <a:extLst>
              <a:ext uri="{FF2B5EF4-FFF2-40B4-BE49-F238E27FC236}">
                <a16:creationId xmlns:a16="http://schemas.microsoft.com/office/drawing/2014/main" id="{2AB54AFE-207E-2D4B-9CD7-07F4544D5046}"/>
              </a:ext>
            </a:extLst>
          </p:cNvPr>
          <p:cNvPicPr>
            <a:picLocks noChangeAspect="1"/>
          </p:cNvPicPr>
          <p:nvPr/>
        </p:nvPicPr>
        <p:blipFill>
          <a:blip r:embed="rId5"/>
          <a:stretch>
            <a:fillRect/>
          </a:stretch>
        </p:blipFill>
        <p:spPr>
          <a:xfrm>
            <a:off x="5953125" y="1532059"/>
            <a:ext cx="5868656" cy="4580531"/>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538264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B616-A874-2749-87F6-D1AEAB802EBB}"/>
              </a:ext>
            </a:extLst>
          </p:cNvPr>
          <p:cNvSpPr>
            <a:spLocks noGrp="1"/>
          </p:cNvSpPr>
          <p:nvPr>
            <p:ph type="title"/>
          </p:nvPr>
        </p:nvSpPr>
        <p:spPr>
          <a:xfrm>
            <a:off x="552450" y="0"/>
            <a:ext cx="10801350" cy="1325563"/>
          </a:xfrm>
        </p:spPr>
        <p:txBody>
          <a:bodyPr/>
          <a:lstStyle/>
          <a:p>
            <a:r>
              <a:rPr lang="en-US" dirty="0"/>
              <a:t>Not the only one!</a:t>
            </a:r>
          </a:p>
        </p:txBody>
      </p:sp>
      <p:sp>
        <p:nvSpPr>
          <p:cNvPr id="3" name="Content Placeholder 2">
            <a:extLst>
              <a:ext uri="{FF2B5EF4-FFF2-40B4-BE49-F238E27FC236}">
                <a16:creationId xmlns:a16="http://schemas.microsoft.com/office/drawing/2014/main" id="{502F27D3-D0E2-F046-9507-174DA199F92E}"/>
              </a:ext>
            </a:extLst>
          </p:cNvPr>
          <p:cNvSpPr>
            <a:spLocks noGrp="1"/>
          </p:cNvSpPr>
          <p:nvPr>
            <p:ph idx="1"/>
          </p:nvPr>
        </p:nvSpPr>
        <p:spPr>
          <a:xfrm>
            <a:off x="838200" y="6335486"/>
            <a:ext cx="10515600" cy="522514"/>
          </a:xfrm>
        </p:spPr>
        <p:txBody>
          <a:bodyPr/>
          <a:lstStyle/>
          <a:p>
            <a:r>
              <a:rPr lang="en-US" dirty="0">
                <a:hlinkClick r:id="rId2"/>
              </a:rPr>
              <a:t>https://twitter.com/AWhitTwit/status/1037463720920670208</a:t>
            </a:r>
            <a:r>
              <a:rPr lang="en-US" dirty="0"/>
              <a:t> </a:t>
            </a:r>
          </a:p>
        </p:txBody>
      </p:sp>
      <p:pic>
        <p:nvPicPr>
          <p:cNvPr id="4" name="Picture 3">
            <a:extLst>
              <a:ext uri="{FF2B5EF4-FFF2-40B4-BE49-F238E27FC236}">
                <a16:creationId xmlns:a16="http://schemas.microsoft.com/office/drawing/2014/main" id="{85C62F9E-2556-6343-B555-D0794F06919F}"/>
              </a:ext>
            </a:extLst>
          </p:cNvPr>
          <p:cNvPicPr>
            <a:picLocks noChangeAspect="1"/>
          </p:cNvPicPr>
          <p:nvPr/>
        </p:nvPicPr>
        <p:blipFill>
          <a:blip r:embed="rId3"/>
          <a:stretch>
            <a:fillRect/>
          </a:stretch>
        </p:blipFill>
        <p:spPr>
          <a:xfrm>
            <a:off x="3159935" y="1326956"/>
            <a:ext cx="5586380" cy="4776069"/>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364831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FC54-E65B-9E41-9552-9D51E03F817C}"/>
              </a:ext>
            </a:extLst>
          </p:cNvPr>
          <p:cNvSpPr>
            <a:spLocks noGrp="1"/>
          </p:cNvSpPr>
          <p:nvPr>
            <p:ph type="title"/>
          </p:nvPr>
        </p:nvSpPr>
        <p:spPr/>
        <p:txBody>
          <a:bodyPr/>
          <a:lstStyle/>
          <a:p>
            <a:r>
              <a:rPr lang="en-US" dirty="0" err="1"/>
              <a:t>DataCite</a:t>
            </a:r>
            <a:r>
              <a:rPr lang="en-US" dirty="0"/>
              <a:t>: datasets with a DOI</a:t>
            </a:r>
          </a:p>
        </p:txBody>
      </p:sp>
      <p:sp>
        <p:nvSpPr>
          <p:cNvPr id="3" name="Content Placeholder 2">
            <a:extLst>
              <a:ext uri="{FF2B5EF4-FFF2-40B4-BE49-F238E27FC236}">
                <a16:creationId xmlns:a16="http://schemas.microsoft.com/office/drawing/2014/main" id="{B4D032FF-87DE-C241-AC48-92D01FDC65B1}"/>
              </a:ext>
            </a:extLst>
          </p:cNvPr>
          <p:cNvSpPr>
            <a:spLocks noGrp="1"/>
          </p:cNvSpPr>
          <p:nvPr>
            <p:ph sz="half" idx="1"/>
          </p:nvPr>
        </p:nvSpPr>
        <p:spPr>
          <a:xfrm>
            <a:off x="4365171" y="6356351"/>
            <a:ext cx="5181600" cy="629527"/>
          </a:xfrm>
        </p:spPr>
        <p:txBody>
          <a:bodyPr>
            <a:normAutofit/>
          </a:bodyPr>
          <a:lstStyle/>
          <a:p>
            <a:r>
              <a:rPr lang="en-US" dirty="0">
                <a:hlinkClick r:id="rId2"/>
              </a:rPr>
              <a:t>https://search.datacite.org</a:t>
            </a:r>
            <a:r>
              <a:rPr lang="en-US" dirty="0"/>
              <a:t> </a:t>
            </a:r>
          </a:p>
        </p:txBody>
      </p:sp>
      <p:sp>
        <p:nvSpPr>
          <p:cNvPr id="5" name="Content Placeholder 4">
            <a:extLst>
              <a:ext uri="{FF2B5EF4-FFF2-40B4-BE49-F238E27FC236}">
                <a16:creationId xmlns:a16="http://schemas.microsoft.com/office/drawing/2014/main" id="{9C15E1D1-72C2-9E4B-BCD9-05D3BDC6E961}"/>
              </a:ext>
            </a:extLst>
          </p:cNvPr>
          <p:cNvSpPr>
            <a:spLocks noGrp="1"/>
          </p:cNvSpPr>
          <p:nvPr>
            <p:ph sz="half" idx="2"/>
          </p:nvPr>
        </p:nvSpPr>
        <p:spPr>
          <a:xfrm>
            <a:off x="5477069" y="2612571"/>
            <a:ext cx="6475445" cy="3564393"/>
          </a:xfrm>
        </p:spPr>
        <p:txBody>
          <a:bodyPr/>
          <a:lstStyle/>
          <a:p>
            <a:pPr marL="457200" indent="-457200">
              <a:buFont typeface="Arial" panose="020B0604020202020204" pitchFamily="34" charset="0"/>
              <a:buChar char="•"/>
            </a:pPr>
            <a:r>
              <a:rPr lang="en-US" dirty="0"/>
              <a:t>Search all datasets with DOI</a:t>
            </a:r>
          </a:p>
          <a:p>
            <a:pPr marL="457200" indent="-457200">
              <a:buFont typeface="Arial" panose="020B0604020202020204" pitchFamily="34" charset="0"/>
              <a:buChar char="•"/>
            </a:pPr>
            <a:r>
              <a:rPr lang="en-US" dirty="0"/>
              <a:t>DOI: Digital Object Identifier</a:t>
            </a:r>
          </a:p>
          <a:p>
            <a:pPr marL="457200" indent="-457200">
              <a:buFont typeface="Arial" panose="020B0604020202020204" pitchFamily="34" charset="0"/>
              <a:buChar char="•"/>
            </a:pPr>
            <a:r>
              <a:rPr lang="en-US" dirty="0"/>
              <a:t>Search cuts across many repositories</a:t>
            </a:r>
          </a:p>
          <a:p>
            <a:pPr marL="457200" indent="-457200">
              <a:buFont typeface="Arial" panose="020B0604020202020204" pitchFamily="34" charset="0"/>
              <a:buChar char="•"/>
            </a:pPr>
            <a:r>
              <a:rPr lang="en-US" dirty="0"/>
              <a:t>Metadata somewhat generic</a:t>
            </a:r>
          </a:p>
        </p:txBody>
      </p:sp>
      <p:pic>
        <p:nvPicPr>
          <p:cNvPr id="4" name="Picture 3">
            <a:extLst>
              <a:ext uri="{FF2B5EF4-FFF2-40B4-BE49-F238E27FC236}">
                <a16:creationId xmlns:a16="http://schemas.microsoft.com/office/drawing/2014/main" id="{2856CD49-98C7-6743-A5CC-7D576D148EC0}"/>
              </a:ext>
            </a:extLst>
          </p:cNvPr>
          <p:cNvPicPr>
            <a:picLocks noChangeAspect="1"/>
          </p:cNvPicPr>
          <p:nvPr/>
        </p:nvPicPr>
        <p:blipFill>
          <a:blip r:embed="rId3"/>
          <a:stretch>
            <a:fillRect/>
          </a:stretch>
        </p:blipFill>
        <p:spPr>
          <a:xfrm>
            <a:off x="225879" y="2749258"/>
            <a:ext cx="4842588" cy="250407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775485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70B8-2C06-EB48-9F74-A5D071FB641F}"/>
              </a:ext>
            </a:extLst>
          </p:cNvPr>
          <p:cNvSpPr>
            <a:spLocks noGrp="1"/>
          </p:cNvSpPr>
          <p:nvPr>
            <p:ph type="title"/>
          </p:nvPr>
        </p:nvSpPr>
        <p:spPr/>
        <p:txBody>
          <a:bodyPr/>
          <a:lstStyle/>
          <a:p>
            <a:r>
              <a:rPr lang="en-US" dirty="0" err="1"/>
              <a:t>data.gov</a:t>
            </a:r>
            <a:r>
              <a:rPr lang="en-US" dirty="0"/>
              <a:t>: over 300k datasets</a:t>
            </a:r>
          </a:p>
        </p:txBody>
      </p:sp>
      <p:sp>
        <p:nvSpPr>
          <p:cNvPr id="4" name="Content Placeholder 3">
            <a:extLst>
              <a:ext uri="{FF2B5EF4-FFF2-40B4-BE49-F238E27FC236}">
                <a16:creationId xmlns:a16="http://schemas.microsoft.com/office/drawing/2014/main" id="{D8AE7092-7618-3146-983B-1C6549811F75}"/>
              </a:ext>
            </a:extLst>
          </p:cNvPr>
          <p:cNvSpPr>
            <a:spLocks noGrp="1"/>
          </p:cNvSpPr>
          <p:nvPr>
            <p:ph sz="half" idx="1"/>
          </p:nvPr>
        </p:nvSpPr>
        <p:spPr>
          <a:xfrm>
            <a:off x="552450" y="1894502"/>
            <a:ext cx="5181600" cy="4351339"/>
          </a:xfrm>
        </p:spPr>
        <p:txBody>
          <a:bodyPr/>
          <a:lstStyle/>
          <a:p>
            <a:r>
              <a:rPr lang="en-US" dirty="0"/>
              <a:t>Official US government data</a:t>
            </a:r>
          </a:p>
          <a:p>
            <a:pPr marL="457200" indent="-457200">
              <a:buFont typeface="Arial" panose="020B0604020202020204" pitchFamily="34" charset="0"/>
              <a:buChar char="•"/>
            </a:pPr>
            <a:r>
              <a:rPr lang="en-US" dirty="0"/>
              <a:t>City</a:t>
            </a:r>
          </a:p>
          <a:p>
            <a:pPr marL="457200" indent="-457200">
              <a:buFont typeface="Arial" panose="020B0604020202020204" pitchFamily="34" charset="0"/>
              <a:buChar char="•"/>
            </a:pPr>
            <a:r>
              <a:rPr lang="en-US" dirty="0"/>
              <a:t>State</a:t>
            </a:r>
          </a:p>
          <a:p>
            <a:pPr marL="457200" indent="-457200">
              <a:buFont typeface="Arial" panose="020B0604020202020204" pitchFamily="34" charset="0"/>
              <a:buChar char="•"/>
            </a:pPr>
            <a:r>
              <a:rPr lang="en-US" dirty="0"/>
              <a:t>Federal</a:t>
            </a:r>
          </a:p>
          <a:p>
            <a:pPr marL="457200" indent="-457200">
              <a:buFont typeface="Arial" panose="020B0604020202020204" pitchFamily="34" charset="0"/>
              <a:buChar char="•"/>
            </a:pPr>
            <a:r>
              <a:rPr lang="en-US" dirty="0"/>
              <a:t>Tribal…</a:t>
            </a:r>
          </a:p>
        </p:txBody>
      </p:sp>
      <p:pic>
        <p:nvPicPr>
          <p:cNvPr id="3" name="Picture 2">
            <a:extLst>
              <a:ext uri="{FF2B5EF4-FFF2-40B4-BE49-F238E27FC236}">
                <a16:creationId xmlns:a16="http://schemas.microsoft.com/office/drawing/2014/main" id="{E25AD526-9F33-3246-B7DC-6EE2E9651260}"/>
              </a:ext>
            </a:extLst>
          </p:cNvPr>
          <p:cNvPicPr>
            <a:picLocks noChangeAspect="1"/>
          </p:cNvPicPr>
          <p:nvPr/>
        </p:nvPicPr>
        <p:blipFill>
          <a:blip r:embed="rId2"/>
          <a:stretch>
            <a:fillRect/>
          </a:stretch>
        </p:blipFill>
        <p:spPr>
          <a:xfrm>
            <a:off x="5953125" y="1646238"/>
            <a:ext cx="5684526" cy="4847868"/>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920557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556AA-4062-FA43-ABF8-67AD0478CEC2}"/>
              </a:ext>
            </a:extLst>
          </p:cNvPr>
          <p:cNvSpPr>
            <a:spLocks noGrp="1"/>
          </p:cNvSpPr>
          <p:nvPr>
            <p:ph type="title"/>
          </p:nvPr>
        </p:nvSpPr>
        <p:spPr/>
        <p:txBody>
          <a:bodyPr/>
          <a:lstStyle/>
          <a:p>
            <a:r>
              <a:rPr lang="en-US" dirty="0" err="1"/>
              <a:t>DataONE</a:t>
            </a:r>
            <a:endParaRPr lang="en-US" dirty="0"/>
          </a:p>
        </p:txBody>
      </p:sp>
      <p:sp>
        <p:nvSpPr>
          <p:cNvPr id="3" name="Content Placeholder 2">
            <a:extLst>
              <a:ext uri="{FF2B5EF4-FFF2-40B4-BE49-F238E27FC236}">
                <a16:creationId xmlns:a16="http://schemas.microsoft.com/office/drawing/2014/main" id="{6BE6BBF5-D2DA-A145-A05B-B4D5DB1176AE}"/>
              </a:ext>
            </a:extLst>
          </p:cNvPr>
          <p:cNvSpPr>
            <a:spLocks noGrp="1"/>
          </p:cNvSpPr>
          <p:nvPr>
            <p:ph sz="half" idx="1"/>
          </p:nvPr>
        </p:nvSpPr>
        <p:spPr>
          <a:xfrm>
            <a:off x="552450" y="2640563"/>
            <a:ext cx="5811028" cy="3536401"/>
          </a:xfrm>
        </p:spPr>
        <p:txBody>
          <a:bodyPr/>
          <a:lstStyle/>
          <a:p>
            <a:pPr marL="457200" indent="-457200">
              <a:buFont typeface="Arial" panose="020B0604020202020204" pitchFamily="34" charset="0"/>
              <a:buChar char="•"/>
            </a:pPr>
            <a:r>
              <a:rPr lang="en-US" dirty="0"/>
              <a:t>Environmental science focus</a:t>
            </a:r>
          </a:p>
          <a:p>
            <a:pPr marL="457200" indent="-457200">
              <a:buFont typeface="Arial" panose="020B0604020202020204" pitchFamily="34" charset="0"/>
              <a:buChar char="•"/>
            </a:pPr>
            <a:r>
              <a:rPr lang="en-US" dirty="0"/>
              <a:t>Federated repository search</a:t>
            </a:r>
          </a:p>
          <a:p>
            <a:pPr marL="457200" indent="-457200">
              <a:buFont typeface="Arial" panose="020B0604020202020204" pitchFamily="34" charset="0"/>
              <a:buChar char="•"/>
            </a:pPr>
            <a:r>
              <a:rPr lang="en-US" dirty="0"/>
              <a:t>Data Provenance</a:t>
            </a:r>
          </a:p>
          <a:p>
            <a:pPr marL="457200" indent="-457200">
              <a:buFont typeface="Arial" panose="020B0604020202020204" pitchFamily="34" charset="0"/>
              <a:buChar char="•"/>
            </a:pPr>
            <a:r>
              <a:rPr lang="en-US" dirty="0"/>
              <a:t>Location search</a:t>
            </a:r>
          </a:p>
        </p:txBody>
      </p:sp>
      <p:pic>
        <p:nvPicPr>
          <p:cNvPr id="6" name="Picture 5">
            <a:extLst>
              <a:ext uri="{FF2B5EF4-FFF2-40B4-BE49-F238E27FC236}">
                <a16:creationId xmlns:a16="http://schemas.microsoft.com/office/drawing/2014/main" id="{59E76A3D-7C5B-6C40-A9C9-41129EC1C8D5}"/>
              </a:ext>
            </a:extLst>
          </p:cNvPr>
          <p:cNvPicPr>
            <a:picLocks noChangeAspect="1"/>
          </p:cNvPicPr>
          <p:nvPr/>
        </p:nvPicPr>
        <p:blipFill>
          <a:blip r:embed="rId2"/>
          <a:stretch>
            <a:fillRect/>
          </a:stretch>
        </p:blipFill>
        <p:spPr>
          <a:xfrm>
            <a:off x="6456783" y="1979589"/>
            <a:ext cx="5597191" cy="3805390"/>
          </a:xfrm>
          <a:prstGeom prst="rect">
            <a:avLst/>
          </a:prstGeom>
        </p:spPr>
        <p:style>
          <a:lnRef idx="0">
            <a:schemeClr val="dk1"/>
          </a:lnRef>
          <a:fillRef idx="3">
            <a:schemeClr val="dk1"/>
          </a:fillRef>
          <a:effectRef idx="3">
            <a:schemeClr val="dk1"/>
          </a:effectRef>
          <a:fontRef idx="minor">
            <a:schemeClr val="lt1"/>
          </a:fontRef>
        </p:style>
      </p:pic>
      <p:sp>
        <p:nvSpPr>
          <p:cNvPr id="7" name="Rectangle 6">
            <a:extLst>
              <a:ext uri="{FF2B5EF4-FFF2-40B4-BE49-F238E27FC236}">
                <a16:creationId xmlns:a16="http://schemas.microsoft.com/office/drawing/2014/main" id="{F0E9096B-5311-024E-B938-E9B8F582788C}"/>
              </a:ext>
            </a:extLst>
          </p:cNvPr>
          <p:cNvSpPr/>
          <p:nvPr/>
        </p:nvSpPr>
        <p:spPr>
          <a:xfrm>
            <a:off x="3970050" y="6279601"/>
            <a:ext cx="3966150" cy="369332"/>
          </a:xfrm>
          <a:prstGeom prst="rect">
            <a:avLst/>
          </a:prstGeom>
        </p:spPr>
        <p:txBody>
          <a:bodyPr wrap="none">
            <a:spAutoFit/>
          </a:bodyPr>
          <a:lstStyle/>
          <a:p>
            <a:r>
              <a:rPr lang="en-US" dirty="0">
                <a:hlinkClick r:id="rId3"/>
              </a:rPr>
              <a:t>https://search.dataone.org/data</a:t>
            </a:r>
            <a:r>
              <a:rPr lang="en-US" dirty="0"/>
              <a:t> </a:t>
            </a:r>
          </a:p>
        </p:txBody>
      </p:sp>
    </p:spTree>
    <p:extLst>
      <p:ext uri="{BB962C8B-B14F-4D97-AF65-F5344CB8AC3E}">
        <p14:creationId xmlns:p14="http://schemas.microsoft.com/office/powerpoint/2010/main" val="187317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F408-6856-2F43-8300-F5F77097277A}"/>
              </a:ext>
            </a:extLst>
          </p:cNvPr>
          <p:cNvSpPr>
            <a:spLocks noGrp="1"/>
          </p:cNvSpPr>
          <p:nvPr>
            <p:ph type="title"/>
          </p:nvPr>
        </p:nvSpPr>
        <p:spPr>
          <a:xfrm>
            <a:off x="533788" y="227369"/>
            <a:ext cx="10801350" cy="1719254"/>
          </a:xfrm>
        </p:spPr>
        <p:txBody>
          <a:bodyPr>
            <a:normAutofit fontScale="90000"/>
          </a:bodyPr>
          <a:lstStyle/>
          <a:p>
            <a:r>
              <a:rPr lang="en-US" dirty="0"/>
              <a:t>SHARE – </a:t>
            </a:r>
            <a:br>
              <a:rPr lang="en-US" dirty="0"/>
            </a:br>
            <a:r>
              <a:rPr lang="en-US" dirty="0"/>
              <a:t>Association of Research Libraries &amp;</a:t>
            </a:r>
            <a:br>
              <a:rPr lang="en-US" dirty="0"/>
            </a:br>
            <a:r>
              <a:rPr lang="en-US" dirty="0"/>
              <a:t>Center for Open Science</a:t>
            </a:r>
          </a:p>
        </p:txBody>
      </p:sp>
      <p:pic>
        <p:nvPicPr>
          <p:cNvPr id="5" name="Picture 4">
            <a:extLst>
              <a:ext uri="{FF2B5EF4-FFF2-40B4-BE49-F238E27FC236}">
                <a16:creationId xmlns:a16="http://schemas.microsoft.com/office/drawing/2014/main" id="{27234B06-52F9-224C-AAC9-694244F1D945}"/>
              </a:ext>
            </a:extLst>
          </p:cNvPr>
          <p:cNvPicPr>
            <a:picLocks noChangeAspect="1"/>
          </p:cNvPicPr>
          <p:nvPr/>
        </p:nvPicPr>
        <p:blipFill>
          <a:blip r:embed="rId2"/>
          <a:stretch>
            <a:fillRect/>
          </a:stretch>
        </p:blipFill>
        <p:spPr>
          <a:xfrm>
            <a:off x="2308605" y="2313213"/>
            <a:ext cx="7251715" cy="3583734"/>
          </a:xfrm>
          <a:prstGeom prst="rect">
            <a:avLst/>
          </a:prstGeom>
        </p:spPr>
        <p:style>
          <a:lnRef idx="0">
            <a:schemeClr val="dk1"/>
          </a:lnRef>
          <a:fillRef idx="3">
            <a:schemeClr val="dk1"/>
          </a:fillRef>
          <a:effectRef idx="3">
            <a:schemeClr val="dk1"/>
          </a:effectRef>
          <a:fontRef idx="minor">
            <a:schemeClr val="lt1"/>
          </a:fontRef>
        </p:style>
      </p:pic>
      <p:sp>
        <p:nvSpPr>
          <p:cNvPr id="6" name="Rectangle 5">
            <a:extLst>
              <a:ext uri="{FF2B5EF4-FFF2-40B4-BE49-F238E27FC236}">
                <a16:creationId xmlns:a16="http://schemas.microsoft.com/office/drawing/2014/main" id="{CDE1F518-6C4C-8042-A794-DDC48ADECAB9}"/>
              </a:ext>
            </a:extLst>
          </p:cNvPr>
          <p:cNvSpPr/>
          <p:nvPr/>
        </p:nvSpPr>
        <p:spPr>
          <a:xfrm>
            <a:off x="4781742" y="6263537"/>
            <a:ext cx="2305439" cy="369332"/>
          </a:xfrm>
          <a:prstGeom prst="rect">
            <a:avLst/>
          </a:prstGeom>
        </p:spPr>
        <p:txBody>
          <a:bodyPr wrap="none">
            <a:spAutoFit/>
          </a:bodyPr>
          <a:lstStyle/>
          <a:p>
            <a:r>
              <a:rPr lang="en-US" dirty="0">
                <a:hlinkClick r:id="rId3"/>
              </a:rPr>
              <a:t>https://share.osf.io</a:t>
            </a:r>
            <a:endParaRPr lang="en-US" dirty="0"/>
          </a:p>
        </p:txBody>
      </p:sp>
    </p:spTree>
    <p:extLst>
      <p:ext uri="{BB962C8B-B14F-4D97-AF65-F5344CB8AC3E}">
        <p14:creationId xmlns:p14="http://schemas.microsoft.com/office/powerpoint/2010/main" val="3715172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Group By </a:t>
            </a:r>
            <a:r>
              <a:rPr lang="mr-IN" dirty="0"/>
              <a:t>–</a:t>
            </a:r>
            <a:r>
              <a:rPr lang="en-US" dirty="0"/>
              <a:t> manipulating granularity</a:t>
            </a:r>
            <a:endParaRPr lang="en-US" b="1" dirty="0"/>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9358145" y="4177401"/>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9358145" y="324257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9358145" y="3715093"/>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cxnSp>
        <p:nvCxnSpPr>
          <p:cNvPr id="148" name="Straight Arrow Connector 147"/>
          <p:cNvCxnSpPr/>
          <p:nvPr/>
        </p:nvCxnSpPr>
        <p:spPr>
          <a:xfrm>
            <a:off x="7929154" y="2351418"/>
            <a:ext cx="1346165" cy="13898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7929154" y="3973515"/>
            <a:ext cx="1346165"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7929154" y="4199944"/>
            <a:ext cx="1346165" cy="15738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1" name="TextBox 150"/>
          <p:cNvSpPr txBox="1"/>
          <p:nvPr/>
        </p:nvSpPr>
        <p:spPr>
          <a:xfrm>
            <a:off x="8141212" y="3657592"/>
            <a:ext cx="922047" cy="646331"/>
          </a:xfrm>
          <a:prstGeom prst="rect">
            <a:avLst/>
          </a:prstGeom>
        </p:spPr>
        <p:txBody>
          <a:bodyPr wrap="none" rtlCol="0">
            <a:spAutoFit/>
          </a:bodyPr>
          <a:lstStyle/>
          <a:p>
            <a:pPr algn="ctr"/>
            <a:r>
              <a:rPr lang="en-US" dirty="0"/>
              <a:t>Merge</a:t>
            </a:r>
          </a:p>
          <a:p>
            <a:pPr algn="ctr"/>
            <a:r>
              <a:rPr lang="en-US" dirty="0"/>
              <a:t>Results</a:t>
            </a:r>
          </a:p>
        </p:txBody>
      </p:sp>
    </p:spTree>
    <p:extLst>
      <p:ext uri="{BB962C8B-B14F-4D97-AF65-F5344CB8AC3E}">
        <p14:creationId xmlns:p14="http://schemas.microsoft.com/office/powerpoint/2010/main" val="112996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b="1" dirty="0"/>
              <a:t>Pivot</a:t>
            </a:r>
            <a:r>
              <a:rPr lang="en-US" dirty="0"/>
              <a:t> </a:t>
            </a:r>
            <a:r>
              <a:rPr lang="mr-IN" dirty="0"/>
              <a:t>–</a:t>
            </a:r>
            <a:r>
              <a:rPr lang="en-US" dirty="0"/>
              <a:t> A kind of Group By Operation</a:t>
            </a:r>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58431" y="4567316"/>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3552883" y="4879292"/>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3552883" y="2445350"/>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3552883" y="3097999"/>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3552883" y="5531941"/>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3552883" y="3750648"/>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3552883" y="422664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3552883" y="6184592"/>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3552883" y="1792701"/>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3552883" y="1323225"/>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2336257" y="3629241"/>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2232938" y="1527112"/>
            <a:ext cx="131994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2232938" y="1996588"/>
            <a:ext cx="131994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5278606" y="1443009"/>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773393" y="155532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7942148" y="155532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7345424" y="155532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5278606" y="2305922"/>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773393" y="24182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7942148" y="24182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7345424" y="241823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5278606" y="2996846"/>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773393" y="310915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7942148" y="310915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7345424" y="310915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5278606" y="3840096"/>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773393" y="395240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7942148" y="395240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7345424" y="395240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5278606" y="4785083"/>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773393" y="4897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7942148" y="4897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7345424" y="489739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5278606" y="5415995"/>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773393" y="552830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7942148" y="552830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7345424" y="552830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5278606" y="6119325"/>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773393" y="623163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7942148" y="62316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7345424" y="623163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9483763" y="285404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10118724" y="2860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10118724" y="2304939"/>
            <a:ext cx="643967"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9483763" y="2860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10934778" y="2854039"/>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9483765" y="345313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9" name="Rectangle 168"/>
          <p:cNvSpPr/>
          <p:nvPr/>
        </p:nvSpPr>
        <p:spPr>
          <a:xfrm>
            <a:off x="10116651" y="345313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76" name="Rectangle 175"/>
          <p:cNvSpPr/>
          <p:nvPr/>
        </p:nvSpPr>
        <p:spPr>
          <a:xfrm>
            <a:off x="10934778" y="34474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3" name="Rectangle 182"/>
          <p:cNvSpPr/>
          <p:nvPr/>
        </p:nvSpPr>
        <p:spPr>
          <a:xfrm>
            <a:off x="9483765" y="4043505"/>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87" name="Rectangle 186"/>
          <p:cNvSpPr/>
          <p:nvPr/>
        </p:nvSpPr>
        <p:spPr>
          <a:xfrm>
            <a:off x="10116651" y="404944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88" name="Rectangle 187"/>
          <p:cNvSpPr/>
          <p:nvPr/>
        </p:nvSpPr>
        <p:spPr>
          <a:xfrm>
            <a:off x="10944729" y="4043505"/>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89" name="Rectangle 188"/>
          <p:cNvSpPr/>
          <p:nvPr/>
        </p:nvSpPr>
        <p:spPr>
          <a:xfrm>
            <a:off x="9483763" y="460870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0" name="Rectangle 189"/>
          <p:cNvSpPr/>
          <p:nvPr/>
        </p:nvSpPr>
        <p:spPr>
          <a:xfrm>
            <a:off x="10130715" y="46087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1" name="Rectangle 190"/>
          <p:cNvSpPr/>
          <p:nvPr/>
        </p:nvSpPr>
        <p:spPr>
          <a:xfrm>
            <a:off x="10944729" y="2304939"/>
            <a:ext cx="646040"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2" name="Rectangle 191"/>
          <p:cNvSpPr/>
          <p:nvPr/>
        </p:nvSpPr>
        <p:spPr>
          <a:xfrm>
            <a:off x="10934778" y="4608702"/>
            <a:ext cx="646040" cy="4077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193" name="TextBox 192"/>
          <p:cNvSpPr txBox="1"/>
          <p:nvPr/>
        </p:nvSpPr>
        <p:spPr>
          <a:xfrm>
            <a:off x="9427603" y="5195745"/>
            <a:ext cx="2164899" cy="646331"/>
          </a:xfrm>
          <a:prstGeom prst="rect">
            <a:avLst/>
          </a:prstGeom>
        </p:spPr>
        <p:txBody>
          <a:bodyPr wrap="square" rtlCol="0">
            <a:spAutoFit/>
          </a:bodyPr>
          <a:lstStyle/>
          <a:p>
            <a:pPr algn="r"/>
            <a:r>
              <a:rPr lang="en-US" dirty="0"/>
              <a:t>Need </a:t>
            </a:r>
            <a:r>
              <a:rPr lang="en-US"/>
              <a:t>to address missing values</a:t>
            </a:r>
          </a:p>
        </p:txBody>
      </p:sp>
      <p:cxnSp>
        <p:nvCxnSpPr>
          <p:cNvPr id="13" name="Straight Arrow Connector 12"/>
          <p:cNvCxnSpPr>
            <a:stCxn id="107" idx="3"/>
            <a:endCxn id="130" idx="0"/>
          </p:cNvCxnSpPr>
          <p:nvPr/>
        </p:nvCxnSpPr>
        <p:spPr>
          <a:xfrm>
            <a:off x="8588188" y="1759207"/>
            <a:ext cx="1853556" cy="11011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4" name="Straight Arrow Connector 193"/>
          <p:cNvCxnSpPr>
            <a:stCxn id="114" idx="3"/>
            <a:endCxn id="155" idx="1"/>
          </p:cNvCxnSpPr>
          <p:nvPr/>
        </p:nvCxnSpPr>
        <p:spPr>
          <a:xfrm>
            <a:off x="8588188" y="2622120"/>
            <a:ext cx="2346590" cy="43580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5" name="Straight Arrow Connector 194"/>
          <p:cNvCxnSpPr>
            <a:stCxn id="157" idx="3"/>
            <a:endCxn id="169" idx="1"/>
          </p:cNvCxnSpPr>
          <p:nvPr/>
        </p:nvCxnSpPr>
        <p:spPr>
          <a:xfrm>
            <a:off x="8588188" y="3313044"/>
            <a:ext cx="1528463" cy="34397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6" name="Straight Arrow Connector 195"/>
          <p:cNvCxnSpPr>
            <a:stCxn id="164" idx="3"/>
            <a:endCxn id="176" idx="1"/>
          </p:cNvCxnSpPr>
          <p:nvPr/>
        </p:nvCxnSpPr>
        <p:spPr>
          <a:xfrm flipV="1">
            <a:off x="8588188" y="3651323"/>
            <a:ext cx="2346590" cy="504971"/>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7" name="Straight Arrow Connector 196"/>
          <p:cNvCxnSpPr>
            <a:stCxn id="171" idx="3"/>
            <a:endCxn id="187" idx="1"/>
          </p:cNvCxnSpPr>
          <p:nvPr/>
        </p:nvCxnSpPr>
        <p:spPr>
          <a:xfrm flipV="1">
            <a:off x="8588188" y="4253328"/>
            <a:ext cx="1528463" cy="84795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8" name="Straight Arrow Connector 197"/>
          <p:cNvCxnSpPr>
            <a:stCxn id="178" idx="3"/>
            <a:endCxn id="188" idx="1"/>
          </p:cNvCxnSpPr>
          <p:nvPr/>
        </p:nvCxnSpPr>
        <p:spPr>
          <a:xfrm flipV="1">
            <a:off x="8588188" y="4247392"/>
            <a:ext cx="2356541" cy="1484801"/>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9" name="Straight Arrow Connector 198"/>
          <p:cNvCxnSpPr>
            <a:stCxn id="185" idx="3"/>
            <a:endCxn id="190" idx="1"/>
          </p:cNvCxnSpPr>
          <p:nvPr/>
        </p:nvCxnSpPr>
        <p:spPr>
          <a:xfrm flipV="1">
            <a:off x="8588188" y="4812590"/>
            <a:ext cx="1542527" cy="162293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948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9"/>
            <a:ext cx="11353800" cy="2864802"/>
          </a:xfrm>
        </p:spPr>
        <p:txBody>
          <a:bodyPr/>
          <a:lstStyle/>
          <a:p>
            <a:r>
              <a:rPr lang="en-US" dirty="0"/>
              <a:t>Started discussing exploratory data analysis</a:t>
            </a:r>
          </a:p>
          <a:p>
            <a:r>
              <a:rPr lang="en-US" b="1" dirty="0"/>
              <a:t>Structure</a:t>
            </a:r>
            <a:r>
              <a:rPr lang="en-US" dirty="0"/>
              <a:t> -- </a:t>
            </a:r>
            <a:r>
              <a:rPr lang="en-US" i="1" dirty="0"/>
              <a:t>the “shape” of a data file (how is it organized)</a:t>
            </a:r>
          </a:p>
          <a:p>
            <a:r>
              <a:rPr lang="en-US" b="1" i="1" dirty="0"/>
              <a:t>Granularity </a:t>
            </a:r>
            <a:r>
              <a:rPr lang="en-US" i="1" dirty="0"/>
              <a:t>-- how fine/coarse is each datum</a:t>
            </a:r>
          </a:p>
          <a:p>
            <a:r>
              <a:rPr lang="en-US" b="1" i="1" dirty="0"/>
              <a:t>Scope</a:t>
            </a:r>
            <a:r>
              <a:rPr lang="en-US" i="1" dirty="0"/>
              <a:t> -- how (in)complete is the data</a:t>
            </a:r>
          </a:p>
          <a:p>
            <a:endParaRPr lang="en-US" i="1" dirty="0"/>
          </a:p>
        </p:txBody>
      </p:sp>
      <p:grpSp>
        <p:nvGrpSpPr>
          <p:cNvPr id="14" name="Group 13">
            <a:extLst>
              <a:ext uri="{FF2B5EF4-FFF2-40B4-BE49-F238E27FC236}">
                <a16:creationId xmlns:a16="http://schemas.microsoft.com/office/drawing/2014/main" id="{EB7D05AF-E80C-F84A-8DC6-4B04F5783268}"/>
              </a:ext>
            </a:extLst>
          </p:cNvPr>
          <p:cNvGrpSpPr/>
          <p:nvPr/>
        </p:nvGrpSpPr>
        <p:grpSpPr>
          <a:xfrm>
            <a:off x="327684" y="4352544"/>
            <a:ext cx="4355657" cy="2316480"/>
            <a:chOff x="620292" y="4352544"/>
            <a:chExt cx="4355657" cy="2316480"/>
          </a:xfrm>
        </p:grpSpPr>
        <p:sp>
          <p:nvSpPr>
            <p:cNvPr id="4" name="Rounded Rectangle 3">
              <a:extLst>
                <a:ext uri="{FF2B5EF4-FFF2-40B4-BE49-F238E27FC236}">
                  <a16:creationId xmlns:a16="http://schemas.microsoft.com/office/drawing/2014/main" id="{5A142D3E-7A94-B74F-AFBB-B09CBADA7D79}"/>
                </a:ext>
              </a:extLst>
            </p:cNvPr>
            <p:cNvSpPr/>
            <p:nvPr/>
          </p:nvSpPr>
          <p:spPr>
            <a:xfrm>
              <a:off x="2036064" y="4352544"/>
              <a:ext cx="2939885" cy="2316480"/>
            </a:xfrm>
            <a:prstGeom prst="roundRect">
              <a:avLst/>
            </a:prstGeom>
          </p:spPr>
          <p:style>
            <a:lnRef idx="1">
              <a:schemeClr val="accent1"/>
            </a:lnRef>
            <a:fillRef idx="1">
              <a:schemeClr val="accent1"/>
            </a:fillRef>
            <a:effectRef idx="1">
              <a:schemeClr val="accent1"/>
            </a:effectRef>
            <a:fontRef idx="minor">
              <a:schemeClr val="lt1"/>
            </a:fontRef>
          </p:style>
          <p:txBody>
            <a:bodyPr rtlCol="0" anchor="b"/>
            <a:lstStyle/>
            <a:p>
              <a:r>
                <a:rPr lang="en-US" sz="4000" dirty="0"/>
                <a:t>Data</a:t>
              </a:r>
            </a:p>
          </p:txBody>
        </p:sp>
        <p:sp>
          <p:nvSpPr>
            <p:cNvPr id="5" name="Freeform 4">
              <a:extLst>
                <a:ext uri="{FF2B5EF4-FFF2-40B4-BE49-F238E27FC236}">
                  <a16:creationId xmlns:a16="http://schemas.microsoft.com/office/drawing/2014/main" id="{71E678C5-8655-2241-9FC9-AAF03510CFA7}"/>
                </a:ext>
              </a:extLst>
            </p:cNvPr>
            <p:cNvSpPr/>
            <p:nvPr/>
          </p:nvSpPr>
          <p:spPr>
            <a:xfrm>
              <a:off x="2574475" y="4511041"/>
              <a:ext cx="2008454" cy="1446157"/>
            </a:xfrm>
            <a:custGeom>
              <a:avLst/>
              <a:gdLst>
                <a:gd name="connsiteX0" fmla="*/ 494252 w 2008454"/>
                <a:gd name="connsiteY0" fmla="*/ 1152907 h 1446157"/>
                <a:gd name="connsiteX1" fmla="*/ 6572 w 2008454"/>
                <a:gd name="connsiteY1" fmla="*/ 677419 h 1446157"/>
                <a:gd name="connsiteX2" fmla="*/ 847820 w 2008454"/>
                <a:gd name="connsiteY2" fmla="*/ 31243 h 1446157"/>
                <a:gd name="connsiteX3" fmla="*/ 1920716 w 2008454"/>
                <a:gd name="connsiteY3" fmla="*/ 153163 h 1446157"/>
                <a:gd name="connsiteX4" fmla="*/ 1493996 w 2008454"/>
                <a:gd name="connsiteY4" fmla="*/ 604267 h 1446157"/>
                <a:gd name="connsiteX5" fmla="*/ 2006060 w 2008454"/>
                <a:gd name="connsiteY5" fmla="*/ 921259 h 1446157"/>
                <a:gd name="connsiteX6" fmla="*/ 1664684 w 2008454"/>
                <a:gd name="connsiteY6" fmla="*/ 1445515 h 1446157"/>
                <a:gd name="connsiteX7" fmla="*/ 1177004 w 2008454"/>
                <a:gd name="connsiteY7" fmla="*/ 1030987 h 1446157"/>
                <a:gd name="connsiteX8" fmla="*/ 494252 w 2008454"/>
                <a:gd name="connsiteY8" fmla="*/ 1152907 h 144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54" h="1446157">
                  <a:moveTo>
                    <a:pt x="494252" y="1152907"/>
                  </a:moveTo>
                  <a:cubicBezTo>
                    <a:pt x="299180" y="1093979"/>
                    <a:pt x="-52356" y="864363"/>
                    <a:pt x="6572" y="677419"/>
                  </a:cubicBezTo>
                  <a:cubicBezTo>
                    <a:pt x="65500" y="490475"/>
                    <a:pt x="528796" y="118619"/>
                    <a:pt x="847820" y="31243"/>
                  </a:cubicBezTo>
                  <a:cubicBezTo>
                    <a:pt x="1166844" y="-56133"/>
                    <a:pt x="1813020" y="57659"/>
                    <a:pt x="1920716" y="153163"/>
                  </a:cubicBezTo>
                  <a:cubicBezTo>
                    <a:pt x="2028412" y="248667"/>
                    <a:pt x="1479772" y="476251"/>
                    <a:pt x="1493996" y="604267"/>
                  </a:cubicBezTo>
                  <a:cubicBezTo>
                    <a:pt x="1508220" y="732283"/>
                    <a:pt x="1977612" y="781051"/>
                    <a:pt x="2006060" y="921259"/>
                  </a:cubicBezTo>
                  <a:cubicBezTo>
                    <a:pt x="2034508" y="1061467"/>
                    <a:pt x="1802860" y="1427227"/>
                    <a:pt x="1664684" y="1445515"/>
                  </a:cubicBezTo>
                  <a:cubicBezTo>
                    <a:pt x="1526508" y="1463803"/>
                    <a:pt x="1374108" y="1085851"/>
                    <a:pt x="1177004" y="1030987"/>
                  </a:cubicBezTo>
                  <a:cubicBezTo>
                    <a:pt x="979900" y="976123"/>
                    <a:pt x="689324" y="1211835"/>
                    <a:pt x="494252" y="1152907"/>
                  </a:cubicBezTo>
                  <a:close/>
                </a:path>
              </a:pathLst>
            </a:custGeom>
            <a:solidFill>
              <a:srgbClr val="FFC000">
                <a:alpha val="75000"/>
              </a:srgb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2DF109-C9E1-8A4A-B61F-5B94736F8238}"/>
                </a:ext>
              </a:extLst>
            </p:cNvPr>
            <p:cNvSpPr txBox="1"/>
            <p:nvPr/>
          </p:nvSpPr>
          <p:spPr>
            <a:xfrm rot="19488843">
              <a:off x="2787655" y="4887230"/>
              <a:ext cx="1390124" cy="369332"/>
            </a:xfrm>
            <a:prstGeom prst="rect">
              <a:avLst/>
            </a:prstGeom>
          </p:spPr>
          <p:txBody>
            <a:bodyPr wrap="none" rtlCol="0">
              <a:spAutoFit/>
            </a:bodyPr>
            <a:lstStyle/>
            <a:p>
              <a:r>
                <a:rPr lang="en-US" dirty="0"/>
                <a:t>Population</a:t>
              </a:r>
            </a:p>
          </p:txBody>
        </p:sp>
        <p:sp>
          <p:nvSpPr>
            <p:cNvPr id="7" name="TextBox 6">
              <a:extLst>
                <a:ext uri="{FF2B5EF4-FFF2-40B4-BE49-F238E27FC236}">
                  <a16:creationId xmlns:a16="http://schemas.microsoft.com/office/drawing/2014/main" id="{1A44ED8A-E15A-F240-AE63-F137616638C3}"/>
                </a:ext>
              </a:extLst>
            </p:cNvPr>
            <p:cNvSpPr txBox="1"/>
            <p:nvPr/>
          </p:nvSpPr>
          <p:spPr>
            <a:xfrm>
              <a:off x="620292" y="5037684"/>
              <a:ext cx="1415772" cy="830997"/>
            </a:xfrm>
            <a:prstGeom prst="rect">
              <a:avLst/>
            </a:prstGeom>
          </p:spPr>
          <p:txBody>
            <a:bodyPr wrap="none" rtlCol="0">
              <a:spAutoFit/>
            </a:bodyPr>
            <a:lstStyle/>
            <a:p>
              <a:pPr algn="r"/>
              <a:r>
                <a:rPr lang="en-US" sz="2400" dirty="0"/>
                <a:t>Need to</a:t>
              </a:r>
              <a:br>
                <a:rPr lang="en-US" sz="2400" dirty="0"/>
              </a:br>
              <a:r>
                <a:rPr lang="en-US" sz="2400" dirty="0"/>
                <a:t>Filter</a:t>
              </a:r>
            </a:p>
          </p:txBody>
        </p:sp>
      </p:grpSp>
      <p:grpSp>
        <p:nvGrpSpPr>
          <p:cNvPr id="11" name="Group 10">
            <a:extLst>
              <a:ext uri="{FF2B5EF4-FFF2-40B4-BE49-F238E27FC236}">
                <a16:creationId xmlns:a16="http://schemas.microsoft.com/office/drawing/2014/main" id="{5263AAA4-A1FA-C94D-8FCB-469C720192BB}"/>
              </a:ext>
            </a:extLst>
          </p:cNvPr>
          <p:cNvGrpSpPr/>
          <p:nvPr/>
        </p:nvGrpSpPr>
        <p:grpSpPr>
          <a:xfrm>
            <a:off x="5203327" y="3841146"/>
            <a:ext cx="6475545" cy="2743200"/>
            <a:chOff x="5240967" y="3779521"/>
            <a:chExt cx="6475545" cy="2743200"/>
          </a:xfrm>
        </p:grpSpPr>
        <p:sp>
          <p:nvSpPr>
            <p:cNvPr id="57" name="Rounded Rectangle 56">
              <a:extLst>
                <a:ext uri="{FF2B5EF4-FFF2-40B4-BE49-F238E27FC236}">
                  <a16:creationId xmlns:a16="http://schemas.microsoft.com/office/drawing/2014/main" id="{9B21F9FA-42AC-A646-88C9-59CC150A442B}"/>
                </a:ext>
              </a:extLst>
            </p:cNvPr>
            <p:cNvSpPr/>
            <p:nvPr/>
          </p:nvSpPr>
          <p:spPr>
            <a:xfrm>
              <a:off x="6682530" y="4829315"/>
              <a:ext cx="3155131" cy="1693406"/>
            </a:xfrm>
            <a:prstGeom prst="roundRect">
              <a:avLst/>
            </a:prstGeom>
          </p:spPr>
          <p:style>
            <a:lnRef idx="1">
              <a:schemeClr val="accent1"/>
            </a:lnRef>
            <a:fillRef idx="1">
              <a:schemeClr val="accent1"/>
            </a:fillRef>
            <a:effectRef idx="1">
              <a:schemeClr val="accent1"/>
            </a:effectRef>
            <a:fontRef idx="minor">
              <a:schemeClr val="lt1"/>
            </a:fontRef>
          </p:style>
          <p:txBody>
            <a:bodyPr rtlCol="0" anchor="b"/>
            <a:lstStyle/>
            <a:p>
              <a:r>
                <a:rPr lang="en-US" sz="4000" dirty="0"/>
                <a:t>Data</a:t>
              </a:r>
            </a:p>
          </p:txBody>
        </p:sp>
        <p:sp>
          <p:nvSpPr>
            <p:cNvPr id="10" name="Oval 9">
              <a:extLst>
                <a:ext uri="{FF2B5EF4-FFF2-40B4-BE49-F238E27FC236}">
                  <a16:creationId xmlns:a16="http://schemas.microsoft.com/office/drawing/2014/main" id="{665E3362-6821-CE44-A1C7-E9FFC3286889}"/>
                </a:ext>
              </a:extLst>
            </p:cNvPr>
            <p:cNvSpPr/>
            <p:nvPr/>
          </p:nvSpPr>
          <p:spPr>
            <a:xfrm>
              <a:off x="7766304" y="3779521"/>
              <a:ext cx="3950208" cy="2743200"/>
            </a:xfrm>
            <a:prstGeom prst="ellipse">
              <a:avLst/>
            </a:prstGeom>
            <a:solidFill>
              <a:srgbClr val="FFC000">
                <a:alpha val="63000"/>
              </a:srgb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92C5B991-9A7C-8443-A4E4-FE55ADB77663}"/>
                </a:ext>
              </a:extLst>
            </p:cNvPr>
            <p:cNvSpPr txBox="1"/>
            <p:nvPr/>
          </p:nvSpPr>
          <p:spPr>
            <a:xfrm>
              <a:off x="8677037" y="4085403"/>
              <a:ext cx="2331087" cy="584775"/>
            </a:xfrm>
            <a:prstGeom prst="rect">
              <a:avLst/>
            </a:prstGeom>
          </p:spPr>
          <p:txBody>
            <a:bodyPr wrap="none" rtlCol="0">
              <a:spAutoFit/>
            </a:bodyPr>
            <a:lstStyle/>
            <a:p>
              <a:r>
                <a:rPr lang="en-US" sz="3200" dirty="0"/>
                <a:t>Population</a:t>
              </a:r>
            </a:p>
          </p:txBody>
        </p:sp>
        <p:sp>
          <p:nvSpPr>
            <p:cNvPr id="59" name="TextBox 58">
              <a:extLst>
                <a:ext uri="{FF2B5EF4-FFF2-40B4-BE49-F238E27FC236}">
                  <a16:creationId xmlns:a16="http://schemas.microsoft.com/office/drawing/2014/main" id="{59C5FD20-C3D3-0E41-8030-ABC9817EE226}"/>
                </a:ext>
              </a:extLst>
            </p:cNvPr>
            <p:cNvSpPr txBox="1"/>
            <p:nvPr/>
          </p:nvSpPr>
          <p:spPr>
            <a:xfrm>
              <a:off x="5240967" y="4976060"/>
              <a:ext cx="1415772" cy="830997"/>
            </a:xfrm>
            <a:prstGeom prst="rect">
              <a:avLst/>
            </a:prstGeom>
          </p:spPr>
          <p:txBody>
            <a:bodyPr wrap="none" rtlCol="0">
              <a:spAutoFit/>
            </a:bodyPr>
            <a:lstStyle/>
            <a:p>
              <a:pPr algn="r"/>
              <a:r>
                <a:rPr lang="en-US" sz="2400" dirty="0"/>
                <a:t>Need to</a:t>
              </a:r>
              <a:br>
                <a:rPr lang="en-US" sz="2400" dirty="0"/>
              </a:br>
              <a:r>
                <a:rPr lang="en-US" sz="2400" dirty="0"/>
                <a:t>Filter</a:t>
              </a:r>
            </a:p>
          </p:txBody>
        </p:sp>
        <p:sp>
          <p:nvSpPr>
            <p:cNvPr id="60" name="TextBox 59">
              <a:extLst>
                <a:ext uri="{FF2B5EF4-FFF2-40B4-BE49-F238E27FC236}">
                  <a16:creationId xmlns:a16="http://schemas.microsoft.com/office/drawing/2014/main" id="{B43B4FB2-CC64-BF41-AB0C-B0EF978AF4E8}"/>
                </a:ext>
              </a:extLst>
            </p:cNvPr>
            <p:cNvSpPr txBox="1"/>
            <p:nvPr/>
          </p:nvSpPr>
          <p:spPr>
            <a:xfrm>
              <a:off x="9822981" y="4976060"/>
              <a:ext cx="1893531" cy="830997"/>
            </a:xfrm>
            <a:prstGeom prst="rect">
              <a:avLst/>
            </a:prstGeom>
          </p:spPr>
          <p:txBody>
            <a:bodyPr wrap="none" rtlCol="0">
              <a:spAutoFit/>
            </a:bodyPr>
            <a:lstStyle/>
            <a:p>
              <a:r>
                <a:rPr lang="en-US" sz="2400" dirty="0"/>
                <a:t>Need more</a:t>
              </a:r>
              <a:br>
                <a:rPr lang="en-US" sz="2400" dirty="0"/>
              </a:br>
              <a:r>
                <a:rPr lang="en-US" sz="2400" dirty="0"/>
                <a:t>data</a:t>
              </a:r>
            </a:p>
          </p:txBody>
        </p:sp>
      </p:grpSp>
    </p:spTree>
    <p:extLst>
      <p:ext uri="{BB962C8B-B14F-4D97-AF65-F5344CB8AC3E}">
        <p14:creationId xmlns:p14="http://schemas.microsoft.com/office/powerpoint/2010/main" val="191945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8"/>
            <a:ext cx="11353800" cy="3803586"/>
          </a:xfrm>
        </p:spPr>
        <p:txBody>
          <a:bodyPr>
            <a:normAutofit/>
          </a:bodyPr>
          <a:lstStyle/>
          <a:p>
            <a:r>
              <a:rPr lang="en-US" dirty="0"/>
              <a:t>Started discussing exploratory data analysis</a:t>
            </a:r>
          </a:p>
          <a:p>
            <a:r>
              <a:rPr lang="en-US" b="1" dirty="0"/>
              <a:t>Structure</a:t>
            </a:r>
            <a:r>
              <a:rPr lang="en-US" dirty="0"/>
              <a:t> -- </a:t>
            </a:r>
            <a:r>
              <a:rPr lang="en-US" i="1" dirty="0"/>
              <a:t>the “shape” of a data file (how is it organized)</a:t>
            </a:r>
          </a:p>
          <a:p>
            <a:r>
              <a:rPr lang="en-US" b="1" i="1" dirty="0"/>
              <a:t>Granularity </a:t>
            </a:r>
            <a:r>
              <a:rPr lang="en-US" i="1" dirty="0"/>
              <a:t>-- how fine/coarse is each datum</a:t>
            </a:r>
          </a:p>
          <a:p>
            <a:r>
              <a:rPr lang="en-US" b="1" i="1" dirty="0"/>
              <a:t>Scope</a:t>
            </a:r>
            <a:r>
              <a:rPr lang="en-US" i="1" dirty="0"/>
              <a:t> -- how (in)complete is the data</a:t>
            </a:r>
          </a:p>
          <a:p>
            <a:r>
              <a:rPr lang="en-US" b="1" i="1" dirty="0"/>
              <a:t>Temporality</a:t>
            </a:r>
            <a:r>
              <a:rPr lang="en-US" i="1" dirty="0"/>
              <a:t> -- how is the data situated in time</a:t>
            </a:r>
          </a:p>
          <a:p>
            <a:endParaRPr lang="en-US" i="1" dirty="0"/>
          </a:p>
          <a:p>
            <a:endParaRPr lang="en-US" i="1" dirty="0"/>
          </a:p>
        </p:txBody>
      </p:sp>
    </p:spTree>
    <p:extLst>
      <p:ext uri="{BB962C8B-B14F-4D97-AF65-F5344CB8AC3E}">
        <p14:creationId xmlns:p14="http://schemas.microsoft.com/office/powerpoint/2010/main" val="4246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EB64F-48B5-DE40-987A-FB713C1CE53E}"/>
              </a:ext>
            </a:extLst>
          </p:cNvPr>
          <p:cNvPicPr>
            <a:picLocks noChangeAspect="1"/>
          </p:cNvPicPr>
          <p:nvPr/>
        </p:nvPicPr>
        <p:blipFill>
          <a:blip r:embed="rId2"/>
          <a:stretch>
            <a:fillRect/>
          </a:stretch>
        </p:blipFill>
        <p:spPr>
          <a:xfrm>
            <a:off x="0" y="-1143000"/>
            <a:ext cx="12192000" cy="9144000"/>
          </a:xfrm>
          <a:prstGeom prst="rect">
            <a:avLst/>
          </a:prstGeom>
        </p:spPr>
      </p:pic>
      <p:sp>
        <p:nvSpPr>
          <p:cNvPr id="6" name="Title 5">
            <a:extLst>
              <a:ext uri="{FF2B5EF4-FFF2-40B4-BE49-F238E27FC236}">
                <a16:creationId xmlns:a16="http://schemas.microsoft.com/office/drawing/2014/main" id="{9E5FF01D-45CF-A14F-BE91-8591C1A991E1}"/>
              </a:ext>
            </a:extLst>
          </p:cNvPr>
          <p:cNvSpPr>
            <a:spLocks noGrp="1"/>
          </p:cNvSpPr>
          <p:nvPr>
            <p:ph type="title"/>
          </p:nvPr>
        </p:nvSpPr>
        <p:spPr>
          <a:xfrm>
            <a:off x="456294" y="3461657"/>
            <a:ext cx="10515600" cy="2852737"/>
          </a:xfrm>
        </p:spPr>
        <p:txBody>
          <a:bodyPr>
            <a:normAutofit/>
          </a:bodyPr>
          <a:lstStyle/>
          <a:p>
            <a:r>
              <a:rPr lang="en-US" sz="7200" b="1" dirty="0"/>
              <a:t>Demo</a:t>
            </a:r>
          </a:p>
        </p:txBody>
      </p:sp>
      <p:sp>
        <p:nvSpPr>
          <p:cNvPr id="9" name="Rectangle 8">
            <a:extLst>
              <a:ext uri="{FF2B5EF4-FFF2-40B4-BE49-F238E27FC236}">
                <a16:creationId xmlns:a16="http://schemas.microsoft.com/office/drawing/2014/main" id="{93272EE3-F89E-8C43-9A06-F1CBB985654B}"/>
              </a:ext>
            </a:extLst>
          </p:cNvPr>
          <p:cNvSpPr/>
          <p:nvPr/>
        </p:nvSpPr>
        <p:spPr>
          <a:xfrm>
            <a:off x="1159328" y="6488668"/>
            <a:ext cx="13405757" cy="369332"/>
          </a:xfrm>
          <a:prstGeom prst="rect">
            <a:avLst/>
          </a:prstGeom>
        </p:spPr>
        <p:txBody>
          <a:bodyPr wrap="square">
            <a:spAutoFit/>
          </a:bodyPr>
          <a:lstStyle/>
          <a:p>
            <a:r>
              <a:rPr lang="en-US" dirty="0">
                <a:solidFill>
                  <a:schemeClr val="bg1"/>
                </a:solidFill>
              </a:rPr>
              <a:t>http://</a:t>
            </a:r>
            <a:r>
              <a:rPr lang="en-US" dirty="0" err="1">
                <a:solidFill>
                  <a:schemeClr val="bg1"/>
                </a:solidFill>
              </a:rPr>
              <a:t>abcnews.go.com</a:t>
            </a:r>
            <a:r>
              <a:rPr lang="en-US" dirty="0">
                <a:solidFill>
                  <a:schemeClr val="bg1"/>
                </a:solidFill>
              </a:rPr>
              <a:t>/Lifestyle/silly-baby-panda-falls-flat-face-public-debut/</a:t>
            </a:r>
            <a:r>
              <a:rPr lang="en-US" dirty="0" err="1">
                <a:solidFill>
                  <a:schemeClr val="bg1"/>
                </a:solidFill>
              </a:rPr>
              <a:t>story?id</a:t>
            </a:r>
            <a:r>
              <a:rPr lang="en-US" dirty="0">
                <a:solidFill>
                  <a:schemeClr val="bg1"/>
                </a:solidFill>
              </a:rPr>
              <a:t>=42481478</a:t>
            </a:r>
          </a:p>
        </p:txBody>
      </p:sp>
    </p:spTree>
    <p:extLst>
      <p:ext uri="{BB962C8B-B14F-4D97-AF65-F5344CB8AC3E}">
        <p14:creationId xmlns:p14="http://schemas.microsoft.com/office/powerpoint/2010/main" val="307286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061252"/>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rgbClr val="7030A0"/>
                </a:solidFill>
              </a:rPr>
              <a:t>Scope -- </a:t>
            </a:r>
            <a:r>
              <a:rPr lang="en-US" i="1" dirty="0">
                <a:solidFill>
                  <a:srgbClr val="7030A0"/>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122283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Lst>
    <a:ext uri="{05A4C25C-085E-4340-85A3-A5531E510DB2}">
      <thm15:themeFamily xmlns:thm15="http://schemas.microsoft.com/office/thememl/2012/main" name="ds100template" id="{3FE8F141-A9AE-1C42-89F6-14DD072DA360}" vid="{28E99920-B6A5-B44B-8849-CDA2E6579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25333</TotalTime>
  <Words>2034</Words>
  <Application>Microsoft Macintosh PowerPoint</Application>
  <PresentationFormat>Widescreen</PresentationFormat>
  <Paragraphs>423</Paragraphs>
  <Slides>37</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Century Gothic</vt:lpstr>
      <vt:lpstr>Helvetica Neue</vt:lpstr>
      <vt:lpstr>Helvetica Neue Light</vt:lpstr>
      <vt:lpstr>Helvetica Neue Regular</vt:lpstr>
      <vt:lpstr>Mangal</vt:lpstr>
      <vt:lpstr>Monaco</vt:lpstr>
      <vt:lpstr>Times</vt:lpstr>
      <vt:lpstr>Wingdings</vt:lpstr>
      <vt:lpstr>2_Office Theme</vt:lpstr>
      <vt:lpstr>Data 100 Lecture 5: Data Cleaning &amp; Exploratory Data Analysis</vt:lpstr>
      <vt:lpstr>Last Lecture</vt:lpstr>
      <vt:lpstr>Last Lecture</vt:lpstr>
      <vt:lpstr>Group By – manipulating granularity</vt:lpstr>
      <vt:lpstr>Pivot – A kind of Group By Operation</vt:lpstr>
      <vt:lpstr>Last Lecture</vt:lpstr>
      <vt:lpstr>Last Lecture</vt:lpstr>
      <vt:lpstr>Demo</vt:lpstr>
      <vt:lpstr>Key Data Properties to Consider in EDA</vt:lpstr>
      <vt:lpstr>Scope</vt:lpstr>
      <vt:lpstr>Temporality</vt:lpstr>
      <vt:lpstr>Unix Time / POSIX Time</vt:lpstr>
      <vt:lpstr>Key Data Properties to Consider in EDA</vt:lpstr>
      <vt:lpstr>Key Data Properties to Consider in EDA</vt:lpstr>
      <vt:lpstr>Faithfulness: Do I trust this data?</vt:lpstr>
      <vt:lpstr>Signs that your data may not be faithful</vt:lpstr>
      <vt:lpstr>How do you do EDA?</vt:lpstr>
      <vt:lpstr>Visualization and EDA</vt:lpstr>
      <vt:lpstr>PowerPoint Presentation</vt:lpstr>
      <vt:lpstr>Visualizing Univariate Relationships</vt:lpstr>
      <vt:lpstr>Histograms, Rug Plots, and KDE Interpolation</vt:lpstr>
      <vt:lpstr>Box Charts</vt:lpstr>
      <vt:lpstr>Bar Charts</vt:lpstr>
      <vt:lpstr>Visualizing Multivariate Relationships</vt:lpstr>
      <vt:lpstr>http://bit.ly/ds100-fa18-edb </vt:lpstr>
      <vt:lpstr>Berkeley Police Data Demo</vt:lpstr>
      <vt:lpstr>Berkeley Police Public Datasets</vt:lpstr>
      <vt:lpstr>Call Data Description</vt:lpstr>
      <vt:lpstr>Stops Data Description</vt:lpstr>
      <vt:lpstr>Caution about EDA</vt:lpstr>
      <vt:lpstr>Go Play!</vt:lpstr>
      <vt:lpstr>Today: Google’s dataset search</vt:lpstr>
      <vt:lpstr>Not the only one!</vt:lpstr>
      <vt:lpstr>DataCite: datasets with a DOI</vt:lpstr>
      <vt:lpstr>data.gov: over 300k datasets</vt:lpstr>
      <vt:lpstr>DataONE</vt:lpstr>
      <vt:lpstr>SHARE –  Association of Research Libraries &amp; Center for Open Science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Fernando Perez</cp:lastModifiedBy>
  <cp:revision>526</cp:revision>
  <cp:lastPrinted>2018-02-01T06:56:25Z</cp:lastPrinted>
  <dcterms:created xsi:type="dcterms:W3CDTF">2016-10-21T21:56:42Z</dcterms:created>
  <dcterms:modified xsi:type="dcterms:W3CDTF">2018-09-07T04:07:58Z</dcterms:modified>
</cp:coreProperties>
</file>